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2" r:id="rId4"/>
    <p:sldId id="260" r:id="rId5"/>
    <p:sldId id="259" r:id="rId6"/>
    <p:sldId id="261" r:id="rId7"/>
    <p:sldId id="263" r:id="rId8"/>
    <p:sldId id="264" r:id="rId9"/>
    <p:sldId id="265" r:id="rId10"/>
    <p:sldId id="268" r:id="rId11"/>
    <p:sldId id="267" r:id="rId12"/>
    <p:sldId id="266" r:id="rId13"/>
    <p:sldId id="269"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1" autoAdjust="0"/>
    <p:restoredTop sz="94681" autoAdjust="0"/>
  </p:normalViewPr>
  <p:slideViewPr>
    <p:cSldViewPr>
      <p:cViewPr varScale="1">
        <p:scale>
          <a:sx n="76" d="100"/>
          <a:sy n="76" d="100"/>
        </p:scale>
        <p:origin x="-96" y="-222"/>
      </p:cViewPr>
      <p:guideLst>
        <p:guide orient="horz" pos="2160"/>
        <p:guide pos="2880"/>
      </p:guideLst>
    </p:cSldViewPr>
  </p:slideViewPr>
  <p:outlineViewPr>
    <p:cViewPr>
      <p:scale>
        <a:sx n="33" d="100"/>
        <a:sy n="33" d="100"/>
      </p:scale>
      <p:origin x="0" y="483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2D15197-11F3-44EC-8B36-091A2FE350F2}" type="datetimeFigureOut">
              <a:rPr lang="en-US" smtClean="0"/>
              <a:pPr/>
              <a:t>9/19/2007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FAD77BC-2ED7-4E2E-B3E7-DD22513ABF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15197-11F3-44EC-8B36-091A2FE350F2}" type="datetimeFigureOut">
              <a:rPr lang="en-US" smtClean="0"/>
              <a:pPr/>
              <a:t>9/19/2007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D77BC-2ED7-4E2E-B3E7-DD22513ABFE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15197-11F3-44EC-8B36-091A2FE350F2}" type="datetimeFigureOut">
              <a:rPr lang="en-US" smtClean="0"/>
              <a:pPr/>
              <a:t>9/19/2007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D77BC-2ED7-4E2E-B3E7-DD22513ABFE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2D15197-11F3-44EC-8B36-091A2FE350F2}" type="datetimeFigureOut">
              <a:rPr lang="en-US" smtClean="0"/>
              <a:pPr/>
              <a:t>9/19/2007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D77BC-2ED7-4E2E-B3E7-DD22513ABFE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2D15197-11F3-44EC-8B36-091A2FE350F2}" type="datetimeFigureOut">
              <a:rPr lang="en-US" smtClean="0"/>
              <a:pPr/>
              <a:t>9/19/2007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D77BC-2ED7-4E2E-B3E7-DD22513ABFE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D15197-11F3-44EC-8B36-091A2FE350F2}" type="datetimeFigureOut">
              <a:rPr lang="en-US" smtClean="0"/>
              <a:pPr/>
              <a:t>9/19/2007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D77BC-2ED7-4E2E-B3E7-DD22513ABFE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2D15197-11F3-44EC-8B36-091A2FE350F2}" type="datetimeFigureOut">
              <a:rPr lang="en-US" smtClean="0"/>
              <a:pPr/>
              <a:t>9/19/2007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AD77BC-2ED7-4E2E-B3E7-DD22513ABFE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2D15197-11F3-44EC-8B36-091A2FE350F2}" type="datetimeFigureOut">
              <a:rPr lang="en-US" smtClean="0"/>
              <a:pPr/>
              <a:t>9/19/2007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AD77BC-2ED7-4E2E-B3E7-DD22513ABFE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D15197-11F3-44EC-8B36-091A2FE350F2}" type="datetimeFigureOut">
              <a:rPr lang="en-US" smtClean="0"/>
              <a:pPr/>
              <a:t>9/19/2007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AD77BC-2ED7-4E2E-B3E7-DD22513ABFE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2D15197-11F3-44EC-8B36-091A2FE350F2}" type="datetimeFigureOut">
              <a:rPr lang="en-US" smtClean="0"/>
              <a:pPr/>
              <a:t>9/19/2007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D77BC-2ED7-4E2E-B3E7-DD22513ABFE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2D15197-11F3-44EC-8B36-091A2FE350F2}" type="datetimeFigureOut">
              <a:rPr lang="en-US" smtClean="0"/>
              <a:pPr/>
              <a:t>9/19/2007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FAD77BC-2ED7-4E2E-B3E7-DD22513ABFE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D15197-11F3-44EC-8B36-091A2FE350F2}" type="datetimeFigureOut">
              <a:rPr lang="en-US" smtClean="0"/>
              <a:pPr/>
              <a:t>9/19/2007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FAD77BC-2ED7-4E2E-B3E7-DD22513ABFE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Bush 41 and Clinton</a:t>
            </a:r>
            <a:endParaRPr lang="en-US" dirty="0"/>
          </a:p>
        </p:txBody>
      </p:sp>
      <p:sp>
        <p:nvSpPr>
          <p:cNvPr id="3" name="Subtitle 2"/>
          <p:cNvSpPr>
            <a:spLocks noGrp="1"/>
          </p:cNvSpPr>
          <p:nvPr>
            <p:ph type="subTitle" idx="1"/>
          </p:nvPr>
        </p:nvSpPr>
        <p:spPr/>
        <p:txBody>
          <a:bodyPr/>
          <a:lstStyle/>
          <a:p>
            <a:r>
              <a:rPr lang="en-US" dirty="0" smtClean="0"/>
              <a:t>A New Era:  Post </a:t>
            </a:r>
            <a:r>
              <a:rPr lang="en-US" smtClean="0"/>
              <a:t>Cold War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Cold War Era</a:t>
            </a:r>
            <a:endParaRPr lang="en-US" dirty="0"/>
          </a:p>
        </p:txBody>
      </p:sp>
      <p:sp>
        <p:nvSpPr>
          <p:cNvPr id="3" name="Content Placeholder 2"/>
          <p:cNvSpPr>
            <a:spLocks noGrp="1"/>
          </p:cNvSpPr>
          <p:nvPr>
            <p:ph idx="1"/>
          </p:nvPr>
        </p:nvSpPr>
        <p:spPr/>
        <p:txBody>
          <a:bodyPr>
            <a:normAutofit/>
          </a:bodyPr>
          <a:lstStyle/>
          <a:p>
            <a:pPr lvl="1"/>
            <a:r>
              <a:rPr lang="en-US" dirty="0" smtClean="0"/>
              <a:t>Six </a:t>
            </a:r>
            <a:r>
              <a:rPr lang="en-US" dirty="0" smtClean="0"/>
              <a:t>scenarios in Smith (229-230)</a:t>
            </a:r>
          </a:p>
          <a:p>
            <a:pPr marL="880110" lvl="1" indent="-514350">
              <a:buFont typeface="+mj-lt"/>
              <a:buAutoNum type="arabicPeriod"/>
            </a:pPr>
            <a:r>
              <a:rPr lang="en-US" dirty="0" smtClean="0"/>
              <a:t>US </a:t>
            </a:r>
            <a:r>
              <a:rPr lang="en-US" dirty="0" smtClean="0"/>
              <a:t>global </a:t>
            </a:r>
            <a:r>
              <a:rPr lang="en-US" dirty="0" smtClean="0"/>
              <a:t>hegemony</a:t>
            </a:r>
          </a:p>
          <a:p>
            <a:pPr marL="880110" lvl="1" indent="-514350">
              <a:buFont typeface="+mj-lt"/>
              <a:buAutoNum type="arabicPeriod"/>
            </a:pPr>
            <a:r>
              <a:rPr lang="en-US" dirty="0" smtClean="0"/>
              <a:t>Intensification </a:t>
            </a:r>
            <a:r>
              <a:rPr lang="en-US" dirty="0" smtClean="0"/>
              <a:t>of </a:t>
            </a:r>
            <a:r>
              <a:rPr lang="en-US" dirty="0" err="1" smtClean="0"/>
              <a:t>multipolarity</a:t>
            </a:r>
            <a:endParaRPr lang="en-US" dirty="0" smtClean="0"/>
          </a:p>
          <a:p>
            <a:pPr marL="880110" lvl="1" indent="-514350">
              <a:buFont typeface="+mj-lt"/>
              <a:buAutoNum type="arabicPeriod"/>
            </a:pPr>
            <a:r>
              <a:rPr lang="en-US" dirty="0" smtClean="0"/>
              <a:t>Clash of civilizations</a:t>
            </a:r>
          </a:p>
          <a:p>
            <a:pPr marL="880110" lvl="1" indent="-514350">
              <a:buFont typeface="+mj-lt"/>
              <a:buAutoNum type="arabicPeriod"/>
            </a:pPr>
            <a:r>
              <a:rPr lang="en-US" dirty="0" smtClean="0"/>
              <a:t>Formation of Rival Blocs</a:t>
            </a:r>
          </a:p>
          <a:p>
            <a:pPr marL="880110" lvl="1" indent="-514350">
              <a:buFont typeface="+mj-lt"/>
              <a:buAutoNum type="arabicPeriod"/>
            </a:pPr>
            <a:r>
              <a:rPr lang="en-US" dirty="0" smtClean="0"/>
              <a:t>North-South Separation</a:t>
            </a:r>
          </a:p>
          <a:p>
            <a:pPr marL="880110" lvl="1" indent="-514350">
              <a:buFont typeface="+mj-lt"/>
              <a:buAutoNum type="arabicPeriod"/>
            </a:pPr>
            <a:r>
              <a:rPr lang="en-US" dirty="0" smtClean="0"/>
              <a:t>Continuing Globalization</a:t>
            </a:r>
          </a:p>
          <a:p>
            <a:pPr marL="880110" lvl="1" indent="-514350">
              <a:buNone/>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Cold War Era</a:t>
            </a:r>
            <a:endParaRPr lang="en-US" dirty="0"/>
          </a:p>
        </p:txBody>
      </p:sp>
      <p:sp>
        <p:nvSpPr>
          <p:cNvPr id="3" name="Content Placeholder 2"/>
          <p:cNvSpPr>
            <a:spLocks noGrp="1"/>
          </p:cNvSpPr>
          <p:nvPr>
            <p:ph idx="1"/>
          </p:nvPr>
        </p:nvSpPr>
        <p:spPr/>
        <p:txBody>
          <a:bodyPr>
            <a:normAutofit/>
          </a:bodyPr>
          <a:lstStyle/>
          <a:p>
            <a:r>
              <a:rPr lang="en-US" dirty="0" smtClean="0"/>
              <a:t>Economics </a:t>
            </a:r>
            <a:r>
              <a:rPr lang="en-US" dirty="0" smtClean="0"/>
              <a:t>and Trade become the issues of the </a:t>
            </a:r>
            <a:r>
              <a:rPr lang="en-US" dirty="0" smtClean="0"/>
              <a:t>day</a:t>
            </a:r>
            <a:endParaRPr lang="en-US" dirty="0" smtClean="0"/>
          </a:p>
          <a:p>
            <a:r>
              <a:rPr lang="en-US" dirty="0" smtClean="0"/>
              <a:t>major </a:t>
            </a:r>
            <a:r>
              <a:rPr lang="en-US" dirty="0" smtClean="0"/>
              <a:t>competitors with US=EU, </a:t>
            </a:r>
            <a:r>
              <a:rPr lang="en-US" dirty="0" smtClean="0"/>
              <a:t>Japan</a:t>
            </a:r>
            <a:endParaRPr lang="en-US" dirty="0" smtClean="0"/>
          </a:p>
          <a:p>
            <a:r>
              <a:rPr lang="en-US" dirty="0" smtClean="0"/>
              <a:t>US </a:t>
            </a:r>
            <a:r>
              <a:rPr lang="en-US" dirty="0" smtClean="0"/>
              <a:t>continues to grow (after some initial concerns over relative decline) as an economic </a:t>
            </a:r>
            <a:r>
              <a:rPr lang="en-US" dirty="0" smtClean="0"/>
              <a:t>power</a:t>
            </a:r>
            <a:endParaRPr lang="en-US" dirty="0" smtClean="0"/>
          </a:p>
          <a:p>
            <a:r>
              <a:rPr lang="en-US" dirty="0" smtClean="0"/>
              <a:t> </a:t>
            </a:r>
            <a:r>
              <a:rPr lang="en-US" dirty="0" smtClean="0"/>
              <a:t>nature </a:t>
            </a:r>
            <a:r>
              <a:rPr lang="en-US" dirty="0" smtClean="0"/>
              <a:t>of international threats is now </a:t>
            </a:r>
            <a:r>
              <a:rPr lang="en-US" dirty="0" smtClean="0"/>
              <a:t>different</a:t>
            </a:r>
            <a:r>
              <a:rPr lang="en-US" dirty="0" smtClean="0"/>
              <a:t> </a:t>
            </a:r>
          </a:p>
          <a:p>
            <a:r>
              <a:rPr lang="en-US" dirty="0" smtClean="0"/>
              <a:t>G</a:t>
            </a:r>
            <a:r>
              <a:rPr lang="en-US" dirty="0" smtClean="0"/>
              <a:t>lobal </a:t>
            </a:r>
            <a:r>
              <a:rPr lang="en-US" dirty="0" smtClean="0"/>
              <a:t>confrontation not the issue</a:t>
            </a:r>
          </a:p>
          <a:p>
            <a:r>
              <a:rPr lang="en-US" dirty="0" smtClean="0"/>
              <a:t>Regional conflict/terrorism</a:t>
            </a:r>
            <a:r>
              <a:rPr lang="en-US" dirty="0" smtClean="0"/>
              <a:t> </a:t>
            </a:r>
          </a:p>
          <a:p>
            <a:r>
              <a:rPr lang="en-US" dirty="0" smtClean="0"/>
              <a:t>D</a:t>
            </a:r>
            <a:r>
              <a:rPr lang="en-US" dirty="0" smtClean="0"/>
              <a:t>emocracies </a:t>
            </a:r>
            <a:r>
              <a:rPr lang="en-US" dirty="0" smtClean="0"/>
              <a:t>flourish:  war, therefore, unlikely (Democratic Peace Theory</a:t>
            </a:r>
            <a:r>
              <a:rPr lang="en-US" dirty="0" smtClean="0"/>
              <a:t>)</a:t>
            </a: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Cold War Era</a:t>
            </a:r>
            <a:endParaRPr lang="en-US" dirty="0"/>
          </a:p>
        </p:txBody>
      </p:sp>
      <p:sp>
        <p:nvSpPr>
          <p:cNvPr id="3" name="Content Placeholder 2"/>
          <p:cNvSpPr>
            <a:spLocks noGrp="1"/>
          </p:cNvSpPr>
          <p:nvPr>
            <p:ph idx="1"/>
          </p:nvPr>
        </p:nvSpPr>
        <p:spPr/>
        <p:txBody>
          <a:bodyPr>
            <a:normAutofit/>
          </a:bodyPr>
          <a:lstStyle/>
          <a:p>
            <a:r>
              <a:rPr lang="en-US" dirty="0" smtClean="0"/>
              <a:t>ECONOMICS START TO BE CENTRAL IN THE 1980S</a:t>
            </a:r>
            <a:r>
              <a:rPr lang="en-US" dirty="0" smtClean="0"/>
              <a:t> </a:t>
            </a:r>
          </a:p>
          <a:p>
            <a:pPr lvl="1"/>
            <a:r>
              <a:rPr lang="en-US" dirty="0" smtClean="0"/>
              <a:t>Debt </a:t>
            </a:r>
            <a:r>
              <a:rPr lang="en-US" dirty="0" smtClean="0"/>
              <a:t>crisis of the </a:t>
            </a:r>
            <a:r>
              <a:rPr lang="en-US" dirty="0" smtClean="0"/>
              <a:t>80s</a:t>
            </a:r>
          </a:p>
          <a:p>
            <a:pPr lvl="1"/>
            <a:r>
              <a:rPr lang="en-US" dirty="0" smtClean="0"/>
              <a:t>E</a:t>
            </a:r>
            <a:r>
              <a:rPr lang="en-US" dirty="0" smtClean="0"/>
              <a:t>xhaustion </a:t>
            </a:r>
            <a:r>
              <a:rPr lang="en-US" dirty="0" smtClean="0"/>
              <a:t>of ISI and the advent of </a:t>
            </a:r>
            <a:r>
              <a:rPr lang="en-US" dirty="0" err="1" smtClean="0"/>
              <a:t>neoliberalism</a:t>
            </a:r>
            <a:r>
              <a:rPr lang="en-US" dirty="0" smtClean="0"/>
              <a:t> sets the stage for the 90s and the emergence of trade as a key global </a:t>
            </a:r>
            <a:r>
              <a:rPr lang="en-US" dirty="0" smtClean="0"/>
              <a:t>issue</a:t>
            </a:r>
            <a:endParaRPr lang="en-US" dirty="0" smtClean="0"/>
          </a:p>
          <a:p>
            <a:pPr lvl="1"/>
            <a:r>
              <a:rPr lang="en-US" dirty="0" smtClean="0"/>
              <a:t>Democratization </a:t>
            </a:r>
            <a:r>
              <a:rPr lang="en-US" dirty="0" smtClean="0"/>
              <a:t>of the </a:t>
            </a:r>
            <a:r>
              <a:rPr lang="en-US" dirty="0" smtClean="0"/>
              <a:t>hemisphere</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Cold War Era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SHIFT IN HEMISPHERIC RELATIONS</a:t>
            </a:r>
          </a:p>
          <a:p>
            <a:pPr lvl="1"/>
            <a:r>
              <a:rPr lang="en-US" dirty="0" smtClean="0"/>
              <a:t>Democracy and development rhetorically still at center stage, and perhaps with more genuineness than ever (although still self-serving, perhaps: discuss.  i.e., what do we need from the hemisphere now?)</a:t>
            </a:r>
          </a:p>
          <a:p>
            <a:pPr lvl="1"/>
            <a:r>
              <a:rPr lang="en-US" dirty="0" smtClean="0"/>
              <a:t>US hegemony a given, so none of the games of the “American Lake” days.</a:t>
            </a:r>
          </a:p>
          <a:p>
            <a:pPr lvl="1"/>
            <a:r>
              <a:rPr lang="en-US" dirty="0" smtClean="0"/>
              <a:t>Left, no longer an issue</a:t>
            </a:r>
          </a:p>
          <a:p>
            <a:pPr lvl="1"/>
            <a:r>
              <a:rPr lang="en-US" dirty="0" smtClean="0"/>
              <a:t>Security issues:  drugs, immigration, trade (how might trade be a “security” issue?), some concern over regional conflict and lingering insurgencies.  </a:t>
            </a:r>
          </a:p>
          <a:p>
            <a:pPr lvl="1"/>
            <a:r>
              <a:rPr lang="en-US" dirty="0" smtClean="0"/>
              <a:t>Some concern over breakdowns of democracy/regime transitions (Peru, Venezuela, Cuba)</a:t>
            </a:r>
          </a:p>
          <a:p>
            <a:pPr lvl="1"/>
            <a:r>
              <a:rPr lang="en-US" smtClean="0"/>
              <a:t>Development still a forefront issue (and at differing levels across the </a:t>
            </a:r>
            <a:r>
              <a:rPr lang="en-US" smtClean="0"/>
              <a:t>hemisphere</a:t>
            </a:r>
            <a:r>
              <a:rPr lang="en-US" smtClean="0"/>
              <a:t>)</a:t>
            </a:r>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Clinton</a:t>
            </a:r>
            <a:endParaRPr lang="en-US" dirty="0"/>
          </a:p>
        </p:txBody>
      </p:sp>
      <p:sp>
        <p:nvSpPr>
          <p:cNvPr id="3" name="Content Placeholder 2"/>
          <p:cNvSpPr>
            <a:spLocks noGrp="1"/>
          </p:cNvSpPr>
          <p:nvPr>
            <p:ph idx="1"/>
          </p:nvPr>
        </p:nvSpPr>
        <p:spPr/>
        <p:txBody>
          <a:bodyPr>
            <a:normAutofit/>
          </a:bodyPr>
          <a:lstStyle/>
          <a:p>
            <a:pPr lvl="0"/>
            <a:r>
              <a:rPr lang="en-US" dirty="0" smtClean="0"/>
              <a:t>Some talk, less action (normal pattern) </a:t>
            </a:r>
          </a:p>
          <a:p>
            <a:pPr lvl="0"/>
            <a:r>
              <a:rPr lang="en-US" dirty="0" smtClean="0"/>
              <a:t>NAFTA</a:t>
            </a:r>
          </a:p>
          <a:p>
            <a:pPr lvl="0"/>
            <a:r>
              <a:rPr lang="en-US" dirty="0" smtClean="0"/>
              <a:t>Haiti</a:t>
            </a:r>
          </a:p>
          <a:p>
            <a:pPr lvl="0"/>
            <a:r>
              <a:rPr lang="en-US" dirty="0" smtClean="0"/>
              <a:t>Summit of the Americas (Miami)</a:t>
            </a:r>
          </a:p>
          <a:p>
            <a:pPr lvl="0"/>
            <a:r>
              <a:rPr lang="en-US" dirty="0" smtClean="0"/>
              <a:t>More FTAA talk/fast track/Chile</a:t>
            </a:r>
          </a:p>
          <a:p>
            <a:pPr lvl="0"/>
            <a:r>
              <a:rPr lang="en-US" dirty="0" smtClean="0"/>
              <a:t>Peso Crisis bail-out</a:t>
            </a:r>
          </a:p>
          <a:p>
            <a:pPr lvl="0"/>
            <a:r>
              <a:rPr lang="en-US" dirty="0" smtClean="0"/>
              <a:t>Plan Colombia/War </a:t>
            </a:r>
            <a:r>
              <a:rPr lang="en-US" smtClean="0"/>
              <a:t>on Drugs</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H. W. Bush</a:t>
            </a:r>
            <a:endParaRPr lang="en-US" dirty="0"/>
          </a:p>
        </p:txBody>
      </p:sp>
      <p:sp>
        <p:nvSpPr>
          <p:cNvPr id="3" name="Content Placeholder 2"/>
          <p:cNvSpPr>
            <a:spLocks noGrp="1"/>
          </p:cNvSpPr>
          <p:nvPr>
            <p:ph idx="1"/>
          </p:nvPr>
        </p:nvSpPr>
        <p:spPr>
          <a:xfrm>
            <a:off x="457200" y="1935480"/>
            <a:ext cx="8305800" cy="4693920"/>
          </a:xfrm>
        </p:spPr>
        <p:txBody>
          <a:bodyPr>
            <a:normAutofit/>
          </a:bodyPr>
          <a:lstStyle/>
          <a:p>
            <a:pPr lvl="0"/>
            <a:r>
              <a:rPr lang="en-US" dirty="0" smtClean="0"/>
              <a:t>End of Cold War/waning power of the Soviets</a:t>
            </a:r>
          </a:p>
          <a:p>
            <a:pPr lvl="1"/>
            <a:r>
              <a:rPr lang="en-US" dirty="0" smtClean="0"/>
              <a:t>May 1989:  Hungary opens the border to Austria:  the “Iron Curtain” is breached.</a:t>
            </a:r>
          </a:p>
          <a:p>
            <a:pPr lvl="1"/>
            <a:r>
              <a:rPr lang="en-US" dirty="0" smtClean="0"/>
              <a:t>June 1989, Solidarity wins elections in Poland</a:t>
            </a:r>
          </a:p>
          <a:p>
            <a:pPr lvl="1"/>
            <a:r>
              <a:rPr lang="en-US" dirty="0" smtClean="0"/>
              <a:t>The Berlin Wall falls on November 9, 1989</a:t>
            </a:r>
          </a:p>
          <a:p>
            <a:pPr lvl="1"/>
            <a:r>
              <a:rPr lang="en-US" dirty="0" smtClean="0"/>
              <a:t>September 1991:  Congress of People’s Deputies of the USSR votes to dissolve the Soviet Union</a:t>
            </a:r>
          </a:p>
          <a:p>
            <a:pPr lvl="1"/>
            <a:r>
              <a:rPr lang="en-US" dirty="0" smtClean="0"/>
              <a:t>December 25, 1991:  Gorbachev resigns as leader of USSR</a:t>
            </a:r>
          </a:p>
          <a:p>
            <a:pPr lvl="1"/>
            <a:r>
              <a:rPr lang="en-US" dirty="0" smtClean="0"/>
              <a:t>December 26, 1991:  Russian government takes power in Moscow.</a:t>
            </a:r>
          </a:p>
          <a:p>
            <a:r>
              <a:rPr lang="en-US" dirty="0" smtClean="0"/>
              <a:t>The US emerges as lone superpower</a:t>
            </a:r>
          </a:p>
          <a:p>
            <a:pPr lvl="1"/>
            <a:endParaRPr lang="en-US" dirty="0" smtClean="0"/>
          </a:p>
        </p:txBody>
      </p:sp>
      <p:pic>
        <p:nvPicPr>
          <p:cNvPr id="1026" name="Picture 2"/>
          <p:cNvPicPr>
            <a:picLocks noChangeAspect="1" noChangeArrowheads="1"/>
          </p:cNvPicPr>
          <p:nvPr/>
        </p:nvPicPr>
        <p:blipFill>
          <a:blip r:embed="rId2"/>
          <a:srcRect/>
          <a:stretch>
            <a:fillRect/>
          </a:stretch>
        </p:blipFill>
        <p:spPr bwMode="auto">
          <a:xfrm>
            <a:off x="6172200" y="0"/>
            <a:ext cx="2590800" cy="1962531"/>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George H. W. Bush</a:t>
            </a:r>
            <a:endParaRPr lang="en-US" dirty="0"/>
          </a:p>
        </p:txBody>
      </p:sp>
      <p:sp>
        <p:nvSpPr>
          <p:cNvPr id="3" name="Content Placeholder 2"/>
          <p:cNvSpPr>
            <a:spLocks noGrp="1"/>
          </p:cNvSpPr>
          <p:nvPr>
            <p:ph idx="1"/>
          </p:nvPr>
        </p:nvSpPr>
        <p:spPr/>
        <p:txBody>
          <a:bodyPr>
            <a:normAutofit lnSpcReduction="10000"/>
          </a:bodyPr>
          <a:lstStyle/>
          <a:p>
            <a:r>
              <a:rPr lang="en-US" dirty="0" smtClean="0"/>
              <a:t>More pragmatic, less ideological</a:t>
            </a:r>
          </a:p>
          <a:p>
            <a:r>
              <a:rPr lang="en-US" dirty="0" smtClean="0"/>
              <a:t>Ultimately perhaps the most popular US President by the end of his term since JFK.</a:t>
            </a:r>
          </a:p>
          <a:p>
            <a:pPr lvl="0"/>
            <a:r>
              <a:rPr lang="en-US" dirty="0" smtClean="0"/>
              <a:t>Negotiations in Central America+ political pragmatism in the face of the end of the Cold War.</a:t>
            </a:r>
          </a:p>
          <a:p>
            <a:pPr lvl="0"/>
            <a:r>
              <a:rPr lang="en-US" dirty="0" smtClean="0"/>
              <a:t>Aid continues to Nicaraguan opposition (support for UNO coalition for the election of </a:t>
            </a:r>
            <a:r>
              <a:rPr lang="en-US" dirty="0" err="1" smtClean="0"/>
              <a:t>Chamarro</a:t>
            </a:r>
            <a:r>
              <a:rPr lang="en-US" dirty="0" smtClean="0"/>
              <a:t>)</a:t>
            </a:r>
          </a:p>
          <a:p>
            <a:pPr lvl="0"/>
            <a:r>
              <a:rPr lang="en-US" dirty="0" smtClean="0"/>
              <a:t>Debt relief (Brady and Baker plans)</a:t>
            </a:r>
          </a:p>
          <a:p>
            <a:pPr lvl="0"/>
            <a:r>
              <a:rPr lang="en-US" dirty="0" smtClean="0"/>
              <a:t>NAFTA/FTAA</a:t>
            </a:r>
          </a:p>
          <a:p>
            <a:pPr lvl="0"/>
            <a:r>
              <a:rPr lang="en-US" dirty="0" smtClean="0"/>
              <a:t>Changes vis-à-vis Mexico</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Just Cause</a:t>
            </a:r>
            <a:endParaRPr lang="en-US" dirty="0"/>
          </a:p>
        </p:txBody>
      </p:sp>
      <p:sp>
        <p:nvSpPr>
          <p:cNvPr id="3" name="Content Placeholder 2"/>
          <p:cNvSpPr>
            <a:spLocks noGrp="1"/>
          </p:cNvSpPr>
          <p:nvPr>
            <p:ph idx="1"/>
          </p:nvPr>
        </p:nvSpPr>
        <p:spPr/>
        <p:txBody>
          <a:bodyPr/>
          <a:lstStyle/>
          <a:p>
            <a:pPr>
              <a:buNone/>
            </a:pPr>
            <a:r>
              <a:rPr lang="en-US" dirty="0" smtClean="0"/>
              <a:t>	“The goals of the United States have been to safeguard the lives of Americans, to defend democracy in Panama, to combat drug trafficking and to protect the integrity of the Panama Canal Treaty.”</a:t>
            </a:r>
          </a:p>
          <a:p>
            <a:pPr>
              <a:buNone/>
            </a:pPr>
            <a:endParaRPr lang="en-US" dirty="0" smtClean="0"/>
          </a:p>
          <a:p>
            <a:pPr>
              <a:buNone/>
            </a:pPr>
            <a:r>
              <a:rPr lang="en-US" dirty="0" smtClean="0"/>
              <a:t>	-President George H. W. Bush (December 21, 1989) in an address to the nation on his decision to use force in Panama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Just Cause</a:t>
            </a:r>
            <a:endParaRPr lang="en-US" dirty="0"/>
          </a:p>
        </p:txBody>
      </p:sp>
      <p:sp>
        <p:nvSpPr>
          <p:cNvPr id="3" name="Content Placeholder 2"/>
          <p:cNvSpPr>
            <a:spLocks noGrp="1"/>
          </p:cNvSpPr>
          <p:nvPr>
            <p:ph idx="1"/>
          </p:nvPr>
        </p:nvSpPr>
        <p:spPr/>
        <p:txBody>
          <a:bodyPr/>
          <a:lstStyle/>
          <a:p>
            <a:r>
              <a:rPr lang="en-US" dirty="0" smtClean="0"/>
              <a:t>Objectives (PLAN 90-2):</a:t>
            </a:r>
          </a:p>
          <a:p>
            <a:pPr marL="880110" lvl="1" indent="-514350">
              <a:buFont typeface="+mj-lt"/>
              <a:buAutoNum type="arabicPeriod"/>
            </a:pPr>
            <a:r>
              <a:rPr lang="en-US" dirty="0" smtClean="0"/>
              <a:t>	Protect U.S. lives and key sites and facilities.</a:t>
            </a:r>
          </a:p>
          <a:p>
            <a:pPr marL="880110" lvl="1" indent="-514350">
              <a:buFont typeface="+mj-lt"/>
              <a:buAutoNum type="arabicPeriod"/>
            </a:pPr>
            <a:r>
              <a:rPr lang="en-US" dirty="0" smtClean="0"/>
              <a:t>Capture and deliver Noriega to competent authority.</a:t>
            </a:r>
          </a:p>
          <a:p>
            <a:pPr marL="880110" lvl="1" indent="-514350">
              <a:buFont typeface="+mj-lt"/>
              <a:buAutoNum type="arabicPeriod"/>
            </a:pPr>
            <a:r>
              <a:rPr lang="en-US" dirty="0" smtClean="0"/>
              <a:t>Neutralize PDF forces.</a:t>
            </a:r>
          </a:p>
          <a:p>
            <a:pPr marL="880110" lvl="1" indent="-514350">
              <a:buFont typeface="+mj-lt"/>
              <a:buAutoNum type="arabicPeriod"/>
            </a:pPr>
            <a:r>
              <a:rPr lang="en-US" dirty="0" smtClean="0"/>
              <a:t>Neutralize PDF command and control. </a:t>
            </a:r>
          </a:p>
          <a:p>
            <a:pPr marL="880110" lvl="1" indent="-514350">
              <a:buFont typeface="+mj-lt"/>
              <a:buAutoNum type="arabicPeriod"/>
            </a:pPr>
            <a:r>
              <a:rPr lang="en-US" dirty="0" smtClean="0"/>
              <a:t>Support establishment of a U.S.-recognized government in Panama.</a:t>
            </a:r>
          </a:p>
          <a:p>
            <a:pPr marL="880110" lvl="1" indent="-514350">
              <a:buFont typeface="+mj-lt"/>
              <a:buAutoNum type="arabicPeriod"/>
            </a:pPr>
            <a:r>
              <a:rPr lang="en-US" dirty="0" smtClean="0"/>
              <a:t>Restructure the PDF.</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 Just Cause:  Timeline</a:t>
            </a:r>
            <a:endParaRPr lang="en-US" dirty="0"/>
          </a:p>
        </p:txBody>
      </p:sp>
      <p:sp>
        <p:nvSpPr>
          <p:cNvPr id="3" name="Content Placeholder 2"/>
          <p:cNvSpPr>
            <a:spLocks noGrp="1"/>
          </p:cNvSpPr>
          <p:nvPr>
            <p:ph idx="1"/>
          </p:nvPr>
        </p:nvSpPr>
        <p:spPr/>
        <p:txBody>
          <a:bodyPr/>
          <a:lstStyle/>
          <a:p>
            <a:r>
              <a:rPr lang="en-US" dirty="0" smtClean="0"/>
              <a:t>December 15, 1989:  Panamanian government declares a state of war with the US; a US Marine is shot</a:t>
            </a:r>
          </a:p>
          <a:p>
            <a:r>
              <a:rPr lang="en-US" dirty="0" smtClean="0"/>
              <a:t>December 20, 1989-December 24, 1989</a:t>
            </a:r>
          </a:p>
          <a:p>
            <a:r>
              <a:rPr lang="en-US" dirty="0" smtClean="0"/>
              <a:t>January 3, 1990-Manuel Noriega surrenders to US authorities.  </a:t>
            </a:r>
            <a:endParaRPr lang="en-US" dirty="0"/>
          </a:p>
        </p:txBody>
      </p:sp>
      <p:pic>
        <p:nvPicPr>
          <p:cNvPr id="2051" name="Picture 3"/>
          <p:cNvPicPr>
            <a:picLocks noChangeAspect="1" noChangeArrowheads="1"/>
          </p:cNvPicPr>
          <p:nvPr/>
        </p:nvPicPr>
        <p:blipFill>
          <a:blip r:embed="rId2"/>
          <a:srcRect/>
          <a:stretch>
            <a:fillRect/>
          </a:stretch>
        </p:blipFill>
        <p:spPr bwMode="auto">
          <a:xfrm>
            <a:off x="2895600" y="3703320"/>
            <a:ext cx="2743200" cy="315468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Bush:  A Shift to Democracy Promotion</a:t>
            </a:r>
            <a:endParaRPr lang="en-US" dirty="0"/>
          </a:p>
        </p:txBody>
      </p:sp>
      <p:sp>
        <p:nvSpPr>
          <p:cNvPr id="3" name="Content Placeholder 2"/>
          <p:cNvSpPr>
            <a:spLocks noGrp="1"/>
          </p:cNvSpPr>
          <p:nvPr>
            <p:ph idx="1"/>
          </p:nvPr>
        </p:nvSpPr>
        <p:spPr/>
        <p:txBody>
          <a:bodyPr>
            <a:normAutofit/>
          </a:bodyPr>
          <a:lstStyle/>
          <a:p>
            <a:r>
              <a:rPr lang="en-US" dirty="0" smtClean="0"/>
              <a:t>“If during the Cold War years Washington’s principal concern was how to prevent communism from taking root in the New World, by 1990 it was how to consolidate democracy and fuel economic prosperity with the free market system” (</a:t>
            </a:r>
            <a:r>
              <a:rPr lang="en-US" dirty="0" err="1" smtClean="0"/>
              <a:t>Raymont</a:t>
            </a:r>
            <a:r>
              <a:rPr lang="en-US" dirty="0" smtClean="0"/>
              <a:t>, 271).</a:t>
            </a:r>
          </a:p>
          <a:p>
            <a:pPr>
              <a:buNone/>
            </a:pPr>
            <a:endParaRPr lang="en-US" dirty="0" smtClean="0"/>
          </a:p>
          <a:p>
            <a:pPr>
              <a:buNone/>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Bush:  A Shift to Democracy Promotion</a:t>
            </a:r>
            <a:endParaRPr lang="en-US" dirty="0"/>
          </a:p>
        </p:txBody>
      </p:sp>
      <p:sp>
        <p:nvSpPr>
          <p:cNvPr id="3" name="Content Placeholder 2"/>
          <p:cNvSpPr>
            <a:spLocks noGrp="1"/>
          </p:cNvSpPr>
          <p:nvPr>
            <p:ph idx="1"/>
          </p:nvPr>
        </p:nvSpPr>
        <p:spPr/>
        <p:txBody>
          <a:bodyPr>
            <a:normAutofit/>
          </a:bodyPr>
          <a:lstStyle/>
          <a:p>
            <a:r>
              <a:rPr lang="en-US" dirty="0" err="1" smtClean="0"/>
              <a:t>SecState</a:t>
            </a:r>
            <a:r>
              <a:rPr lang="en-US" dirty="0" smtClean="0"/>
              <a:t> Eagleburger in 1990 from a speech given at that old Congress Building in Chile:</a:t>
            </a:r>
          </a:p>
          <a:p>
            <a:pPr>
              <a:buNone/>
            </a:pPr>
            <a:r>
              <a:rPr lang="en-US" dirty="0" smtClean="0"/>
              <a:t>	“I will not deny that my own country bears its share of responsibility for having tended to view our hemispheric relationships through the sometimes distorting prism of the Cold War…But mistakes were made, the most serious being a failure at times to take out hemisphere on its own terms and to deal with its problems in their own right” (</a:t>
            </a:r>
            <a:r>
              <a:rPr lang="en-US" dirty="0" err="1" smtClean="0"/>
              <a:t>Raymont</a:t>
            </a:r>
            <a:r>
              <a:rPr lang="en-US" dirty="0" smtClean="0"/>
              <a:t> 273).</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Cold War Era</a:t>
            </a:r>
            <a:endParaRPr lang="en-US" dirty="0"/>
          </a:p>
        </p:txBody>
      </p:sp>
      <p:sp>
        <p:nvSpPr>
          <p:cNvPr id="3" name="Content Placeholder 2"/>
          <p:cNvSpPr>
            <a:spLocks noGrp="1"/>
          </p:cNvSpPr>
          <p:nvPr>
            <p:ph idx="1"/>
          </p:nvPr>
        </p:nvSpPr>
        <p:spPr/>
        <p:txBody>
          <a:bodyPr>
            <a:normAutofit/>
          </a:bodyPr>
          <a:lstStyle/>
          <a:p>
            <a:r>
              <a:rPr lang="en-US" dirty="0" smtClean="0"/>
              <a:t>A </a:t>
            </a:r>
            <a:r>
              <a:rPr lang="en-US" dirty="0" smtClean="0"/>
              <a:t>NEW GAME (YET </a:t>
            </a:r>
            <a:r>
              <a:rPr lang="en-US" dirty="0" smtClean="0"/>
              <a:t>AGAIN)</a:t>
            </a:r>
          </a:p>
          <a:p>
            <a:pPr lvl="1"/>
            <a:r>
              <a:rPr lang="en-US" dirty="0" smtClean="0"/>
              <a:t>THE </a:t>
            </a:r>
            <a:r>
              <a:rPr lang="en-US" dirty="0" smtClean="0"/>
              <a:t>COLD WAR ORDER </a:t>
            </a:r>
            <a:r>
              <a:rPr lang="en-US" dirty="0" smtClean="0"/>
              <a:t>PASSES AWAY</a:t>
            </a:r>
          </a:p>
          <a:p>
            <a:pPr lvl="2"/>
            <a:r>
              <a:rPr lang="en-US" dirty="0" smtClean="0"/>
              <a:t>Dissolution </a:t>
            </a:r>
            <a:r>
              <a:rPr lang="en-US" dirty="0" smtClean="0"/>
              <a:t>of the Soviet Union and the Eastern </a:t>
            </a:r>
            <a:r>
              <a:rPr lang="en-US" dirty="0" smtClean="0"/>
              <a:t>Bloc</a:t>
            </a:r>
          </a:p>
          <a:p>
            <a:pPr lvl="2"/>
            <a:r>
              <a:rPr lang="en-US" dirty="0" smtClean="0"/>
              <a:t>US </a:t>
            </a:r>
            <a:r>
              <a:rPr lang="en-US" dirty="0" smtClean="0"/>
              <a:t>emerges as “victor” of the Cold </a:t>
            </a:r>
            <a:r>
              <a:rPr lang="en-US" dirty="0" smtClean="0"/>
              <a:t>War</a:t>
            </a:r>
          </a:p>
          <a:p>
            <a:pPr lvl="2"/>
            <a:r>
              <a:rPr lang="en-US" dirty="0" smtClean="0"/>
              <a:t>bipolarity </a:t>
            </a:r>
            <a:r>
              <a:rPr lang="en-US" dirty="0" smtClean="0"/>
              <a:t>is dead, welcome back </a:t>
            </a:r>
            <a:r>
              <a:rPr lang="en-US" dirty="0" err="1" smtClean="0"/>
              <a:t>multipolarity</a:t>
            </a:r>
            <a:r>
              <a:rPr lang="en-US" dirty="0" smtClean="0"/>
              <a:t>?</a:t>
            </a:r>
          </a:p>
          <a:p>
            <a:pPr lvl="1"/>
            <a:r>
              <a:rPr lang="en-US" dirty="0" smtClean="0"/>
              <a:t>NEW RULES FOR AN ERA WITHOUT A COOL NAME (although Smith calls it the “Age of Uncertainty”)	</a:t>
            </a:r>
          </a:p>
          <a:p>
            <a:pPr lvl="2"/>
            <a:r>
              <a:rPr lang="en-US" dirty="0" smtClean="0"/>
              <a:t>Absence of clear rules of the game </a:t>
            </a:r>
          </a:p>
          <a:p>
            <a:pPr lvl="2"/>
            <a:r>
              <a:rPr lang="en-US" dirty="0" smtClean="0"/>
              <a:t>“</a:t>
            </a:r>
            <a:r>
              <a:rPr lang="en-US" dirty="0" err="1" smtClean="0"/>
              <a:t>Unipolar</a:t>
            </a:r>
            <a:r>
              <a:rPr lang="en-US" dirty="0" smtClean="0"/>
              <a:t> Supremacy” (?) (Smith, 222), or, perhaps one big pole and lots of tiny ones or “</a:t>
            </a:r>
            <a:r>
              <a:rPr lang="en-US" dirty="0" err="1" smtClean="0"/>
              <a:t>uni-multipolar</a:t>
            </a:r>
            <a:r>
              <a:rPr lang="en-US" dirty="0" smtClean="0"/>
              <a:t>” as per Huntington (Smith, 228).</a:t>
            </a:r>
          </a:p>
          <a:p>
            <a:pPr lvl="2"/>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1654</TotalTime>
  <Words>591</Words>
  <Application>Microsoft Office PowerPoint</Application>
  <PresentationFormat>On-screen Show (4:3)</PresentationFormat>
  <Paragraphs>89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Bush 41 and Clinton</vt:lpstr>
      <vt:lpstr>George H. W. Bush</vt:lpstr>
      <vt:lpstr>George H. W. Bush</vt:lpstr>
      <vt:lpstr>Operation Just Cause</vt:lpstr>
      <vt:lpstr>Operation Just Cause</vt:lpstr>
      <vt:lpstr>Operation Just Cause:  Timeline</vt:lpstr>
      <vt:lpstr>Bush:  A Shift to Democracy Promotion</vt:lpstr>
      <vt:lpstr>Bush:  A Shift to Democracy Promotion</vt:lpstr>
      <vt:lpstr>Post Cold War Era</vt:lpstr>
      <vt:lpstr>Post Cold War Era</vt:lpstr>
      <vt:lpstr>Post Cold War Era</vt:lpstr>
      <vt:lpstr>Post Cold War Era</vt:lpstr>
      <vt:lpstr>Post Cold War Era</vt:lpstr>
      <vt:lpstr>Bill Clinton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Bush 41 and Clinton</dc:title>
  <dc:creator>Steven L. Taylor</dc:creator>
  <cp:lastModifiedBy>Steven L. Taylor</cp:lastModifiedBy>
  <cp:revision>89</cp:revision>
  <dcterms:created xsi:type="dcterms:W3CDTF">2007-09-13T21:59:51Z</dcterms:created>
  <dcterms:modified xsi:type="dcterms:W3CDTF">2007-09-20T01:41:34Z</dcterms:modified>
</cp:coreProperties>
</file>