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3"/>
  </p:notesMasterIdLst>
  <p:sldIdLst>
    <p:sldId id="256" r:id="rId2"/>
    <p:sldId id="270" r:id="rId3"/>
    <p:sldId id="271" r:id="rId4"/>
    <p:sldId id="272" r:id="rId5"/>
    <p:sldId id="257" r:id="rId6"/>
    <p:sldId id="259" r:id="rId7"/>
    <p:sldId id="258" r:id="rId8"/>
    <p:sldId id="260" r:id="rId9"/>
    <p:sldId id="263" r:id="rId10"/>
    <p:sldId id="265" r:id="rId11"/>
    <p:sldId id="262" r:id="rId12"/>
    <p:sldId id="261" r:id="rId13"/>
    <p:sldId id="266" r:id="rId14"/>
    <p:sldId id="267" r:id="rId15"/>
    <p:sldId id="268" r:id="rId16"/>
    <p:sldId id="264" r:id="rId17"/>
    <p:sldId id="273" r:id="rId18"/>
    <p:sldId id="275" r:id="rId19"/>
    <p:sldId id="274" r:id="rId20"/>
    <p:sldId id="269" r:id="rId21"/>
    <p:sldId id="276"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76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4AF98-F833-4C3A-A3F4-A1E7C2AC9536}" type="datetimeFigureOut">
              <a:rPr lang="en-US" smtClean="0"/>
              <a:t>9/6/2007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03897D-F235-48FF-97E5-586EE8EB2C4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03897D-F235-48FF-97E5-586EE8EB2C44}"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6895DFB-EAE0-461D-945A-33545CE65C5C}" type="datetimeFigureOut">
              <a:rPr lang="en-US"/>
              <a:pPr>
                <a:defRPr/>
              </a:pPr>
              <a:t>9/6/2007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3BDECC-8AF1-46AB-8222-ECA1616589E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0584AD-DBF8-4CEE-AE35-5790C8340438}" type="datetimeFigureOut">
              <a:rPr lang="en-US"/>
              <a:pPr>
                <a:defRPr/>
              </a:pPr>
              <a:t>9/6/2007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3BE4A8-C90A-4FA4-B810-6981161CF64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D23DFC-673E-41A7-A883-FF40DC42362C}" type="datetimeFigureOut">
              <a:rPr lang="en-US"/>
              <a:pPr>
                <a:defRPr/>
              </a:pPr>
              <a:t>9/6/2007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00F98-CB6F-4F0E-8CF6-D8DF1F90817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fld id="{12CB9EBE-F56C-44C2-B0E0-A40AAED56FCC}" type="datetimeFigureOut">
              <a:rPr lang="en-US"/>
              <a:pPr>
                <a:defRPr/>
              </a:pPr>
              <a:t>9/6/2007</a:t>
            </a:fld>
            <a:endParaRPr lang="en-US"/>
          </a:p>
        </p:txBody>
      </p:sp>
      <p:sp>
        <p:nvSpPr>
          <p:cNvPr id="4" name="Footer Placeholder 3"/>
          <p:cNvSpPr>
            <a:spLocks noGrp="1"/>
          </p:cNvSpPr>
          <p:nvPr>
            <p:ph type="ftr" sz="quarter" idx="11"/>
          </p:nvPr>
        </p:nvSpPr>
        <p:spPr>
          <a:xfrm>
            <a:off x="2667000" y="6356350"/>
            <a:ext cx="33528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7924800" y="6356350"/>
            <a:ext cx="762000" cy="365125"/>
          </a:xfrm>
        </p:spPr>
        <p:txBody>
          <a:bodyPr/>
          <a:lstStyle>
            <a:lvl1pPr>
              <a:defRPr/>
            </a:lvl1pPr>
          </a:lstStyle>
          <a:p>
            <a:pPr>
              <a:defRPr/>
            </a:pPr>
            <a:fld id="{08B41F5C-995C-431E-B234-0C273760D9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3C67FE7-A145-4AB3-8589-7CEAF213A2AD}" type="datetimeFigureOut">
              <a:rPr lang="en-US"/>
              <a:pPr>
                <a:defRPr/>
              </a:pPr>
              <a:t>9/6/2007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FC1EE-4ED6-4DD1-B0DA-C1A81DABEF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EBB89E7-C5A2-4F58-A6E3-1CAF843DBE85}" type="datetimeFigureOut">
              <a:rPr lang="en-US"/>
              <a:pPr>
                <a:defRPr/>
              </a:pPr>
              <a:t>9/6/2007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EC608-B5FC-400E-A715-39756CF6F7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2AE32309-A412-4195-810A-16BD4106D1BD}" type="datetimeFigureOut">
              <a:rPr lang="en-US"/>
              <a:pPr>
                <a:defRPr/>
              </a:pPr>
              <a:t>9/6/2007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91BBF06-EB8A-46DF-A030-C8040F8508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D9BA6EE3-8553-4D23-84B8-B4BD3BC02195}" type="datetimeFigureOut">
              <a:rPr lang="en-US"/>
              <a:pPr>
                <a:defRPr/>
              </a:pPr>
              <a:t>9/6/2007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859609-7111-4FC3-A62E-C32DF9629F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39EEC3D-309F-47D9-BAE9-0B29128B3562}" type="datetimeFigureOut">
              <a:rPr lang="en-US"/>
              <a:pPr>
                <a:defRPr/>
              </a:pPr>
              <a:t>9/6/2007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3E73F58-080A-4A95-B518-0A384028DF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0B82F80-8C28-44A9-A9AD-07BB9EF52A5B}" type="datetimeFigureOut">
              <a:rPr lang="en-US"/>
              <a:pPr>
                <a:defRPr/>
              </a:pPr>
              <a:t>9/6/2007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2AE55C9-C24A-46F5-AA73-8B7FB36E1D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5F77FA88-1431-4676-8C94-B133599EF228}" type="datetimeFigureOut">
              <a:rPr lang="en-US"/>
              <a:pPr>
                <a:defRPr/>
              </a:pPr>
              <a:t>9/6/2007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9CCA46C-E287-4F98-A931-8310EA202E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2E7C4E8-4873-4847-9FC6-6C83638BBFE5}" type="datetimeFigureOut">
              <a:rPr lang="en-US"/>
              <a:pPr>
                <a:defRPr/>
              </a:pPr>
              <a:t>9/6/2007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4072F3-1771-4C95-B523-90B1E7D816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4301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301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3D53188-E81D-4F7A-9C57-8D6ECBFF535A}" type="datetimeFigureOut">
              <a:rPr lang="en-US"/>
              <a:pPr>
                <a:defRPr/>
              </a:pPr>
              <a:t>9/6/2007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07553E5F-4D37-4785-B492-04F99353A8AC}" type="slidenum">
              <a:rPr lang="en-US"/>
              <a:pPr>
                <a:defRPr/>
              </a:pPr>
              <a:t>‹#›</a:t>
            </a:fld>
            <a:endParaRPr lang="en-US"/>
          </a:p>
        </p:txBody>
      </p:sp>
      <p:grpSp>
        <p:nvGrpSpPr>
          <p:cNvPr id="4301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3">
                                            <p:txEl>
                                              <p:pRg st="0" end="0"/>
                                            </p:txEl>
                                          </p:spTgt>
                                        </p:tgtEl>
                                        <p:attrNameLst>
                                          <p:attrName>style.visibility</p:attrName>
                                        </p:attrNameLst>
                                      </p:cBhvr>
                                      <p:to>
                                        <p:strVal val="visible"/>
                                      </p:to>
                                    </p:set>
                                    <p:animEffect transition="in" filter="dissolve">
                                      <p:cBhvr>
                                        <p:cTn id="12" dur="500"/>
                                        <p:tgtEl>
                                          <p:spTgt spid="4301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3013">
                                            <p:txEl>
                                              <p:pRg st="1" end="1"/>
                                            </p:txEl>
                                          </p:spTgt>
                                        </p:tgtEl>
                                        <p:attrNameLst>
                                          <p:attrName>style.visibility</p:attrName>
                                        </p:attrNameLst>
                                      </p:cBhvr>
                                      <p:to>
                                        <p:strVal val="visible"/>
                                      </p:to>
                                    </p:set>
                                    <p:animEffect transition="in" filter="dissolve">
                                      <p:cBhvr>
                                        <p:cTn id="15" dur="500"/>
                                        <p:tgtEl>
                                          <p:spTgt spid="4301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3013">
                                            <p:txEl>
                                              <p:pRg st="2" end="2"/>
                                            </p:txEl>
                                          </p:spTgt>
                                        </p:tgtEl>
                                        <p:attrNameLst>
                                          <p:attrName>style.visibility</p:attrName>
                                        </p:attrNameLst>
                                      </p:cBhvr>
                                      <p:to>
                                        <p:strVal val="visible"/>
                                      </p:to>
                                    </p:set>
                                    <p:animEffect transition="in" filter="dissolve">
                                      <p:cBhvr>
                                        <p:cTn id="18" dur="500"/>
                                        <p:tgtEl>
                                          <p:spTgt spid="4301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3013">
                                            <p:txEl>
                                              <p:pRg st="3" end="3"/>
                                            </p:txEl>
                                          </p:spTgt>
                                        </p:tgtEl>
                                        <p:attrNameLst>
                                          <p:attrName>style.visibility</p:attrName>
                                        </p:attrNameLst>
                                      </p:cBhvr>
                                      <p:to>
                                        <p:strVal val="visible"/>
                                      </p:to>
                                    </p:set>
                                    <p:animEffect transition="in" filter="dissolve">
                                      <p:cBhvr>
                                        <p:cTn id="21" dur="500"/>
                                        <p:tgtEl>
                                          <p:spTgt spid="4301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3013">
                                            <p:txEl>
                                              <p:pRg st="4" end="4"/>
                                            </p:txEl>
                                          </p:spTgt>
                                        </p:tgtEl>
                                        <p:attrNameLst>
                                          <p:attrName>style.visibility</p:attrName>
                                        </p:attrNameLst>
                                      </p:cBhvr>
                                      <p:to>
                                        <p:strVal val="visible"/>
                                      </p:to>
                                    </p:set>
                                    <p:animEffect transition="in" filter="dissolve">
                                      <p:cBhvr>
                                        <p:cTn id="24" dur="500"/>
                                        <p:tgtEl>
                                          <p:spTgt spid="430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build="p">
        <p:tmplLst>
          <p:tmpl lvl="1">
            <p:tnLst>
              <p:par>
                <p:cTn presetID="9" presetClass="entr" presetSubtype="0" fill="hold" nodeType="clickEffect">
                  <p:stCondLst>
                    <p:cond delay="0"/>
                  </p:stCondLst>
                  <p:childTnLst>
                    <p:set>
                      <p:cBhvr>
                        <p:cTn dur="1" fill="hold">
                          <p:stCondLst>
                            <p:cond delay="0"/>
                          </p:stCondLst>
                        </p:cTn>
                        <p:tgtEl>
                          <p:spTgt spid="43013"/>
                        </p:tgtEl>
                        <p:attrNameLst>
                          <p:attrName>style.visibility</p:attrName>
                        </p:attrNameLst>
                      </p:cBhvr>
                      <p:to>
                        <p:strVal val="visible"/>
                      </p:to>
                    </p:set>
                    <p:animEffect transition="in" filter="dissolve">
                      <p:cBhvr>
                        <p:cTn dur="500"/>
                        <p:tgtEl>
                          <p:spTgt spid="4301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43013"/>
                        </p:tgtEl>
                        <p:attrNameLst>
                          <p:attrName>style.visibility</p:attrName>
                        </p:attrNameLst>
                      </p:cBhvr>
                      <p:to>
                        <p:strVal val="visible"/>
                      </p:to>
                    </p:set>
                    <p:animEffect transition="in" filter="dissolve">
                      <p:cBhvr>
                        <p:cTn dur="500"/>
                        <p:tgtEl>
                          <p:spTgt spid="4301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43013"/>
                        </p:tgtEl>
                        <p:attrNameLst>
                          <p:attrName>style.visibility</p:attrName>
                        </p:attrNameLst>
                      </p:cBhvr>
                      <p:to>
                        <p:strVal val="visible"/>
                      </p:to>
                    </p:set>
                    <p:animEffect transition="in" filter="dissolve">
                      <p:cBhvr>
                        <p:cTn dur="500"/>
                        <p:tgtEl>
                          <p:spTgt spid="4301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43013"/>
                        </p:tgtEl>
                        <p:attrNameLst>
                          <p:attrName>style.visibility</p:attrName>
                        </p:attrNameLst>
                      </p:cBhvr>
                      <p:to>
                        <p:strVal val="visible"/>
                      </p:to>
                    </p:set>
                    <p:animEffect transition="in" filter="dissolve">
                      <p:cBhvr>
                        <p:cTn dur="500"/>
                        <p:tgtEl>
                          <p:spTgt spid="4301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43013"/>
                        </p:tgtEl>
                        <p:attrNameLst>
                          <p:attrName>style.visibility</p:attrName>
                        </p:attrNameLst>
                      </p:cBhvr>
                      <p:to>
                        <p:strVal val="visible"/>
                      </p:to>
                    </p:set>
                    <p:animEffect transition="in" filter="dissolve">
                      <p:cBhvr>
                        <p:cTn dur="500"/>
                        <p:tgtEl>
                          <p:spTgt spid="43013"/>
                        </p:tgtEl>
                      </p:cBhvr>
                    </p:animEffect>
                  </p:childTnLst>
                </p:cTn>
              </p:par>
            </p:tnLst>
          </p:tmpl>
        </p:tmplLst>
      </p:bldP>
    </p:bldLst>
  </p:timing>
  <p:txStyles>
    <p:titleStyle>
      <a:lvl1pPr algn="l" rtl="0" fontAlgn="base">
        <a:spcBef>
          <a:spcPct val="0"/>
        </a:spcBef>
        <a:spcAft>
          <a:spcPct val="0"/>
        </a:spcAft>
        <a:defRPr sz="50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fontAlgn="base">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fontAlgn="base">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3400" y="3228975"/>
            <a:ext cx="7854950" cy="1752600"/>
          </a:xfrm>
        </p:spPr>
        <p:txBody>
          <a:bodyPr lIns="0" rIns="18288">
            <a:normAutofit/>
          </a:bodyPr>
          <a:lstStyle/>
          <a:p>
            <a:pPr marL="0" indent="0" algn="r">
              <a:buFont typeface="Wingdings 2" pitchFamily="18" charset="2"/>
              <a:buNone/>
            </a:pPr>
            <a:r>
              <a:rPr lang="en-US">
                <a:effectLst>
                  <a:outerShdw blurRad="38100" dist="38100" dir="2700000" algn="tl">
                    <a:srgbClr val="C0C0C0"/>
                  </a:outerShdw>
                </a:effectLst>
              </a:rPr>
              <a:t>The Cold War Deepens</a:t>
            </a:r>
          </a:p>
          <a:p>
            <a:pPr marL="0" indent="0" algn="r">
              <a:buFont typeface="Wingdings 2" pitchFamily="18" charset="2"/>
              <a:buNone/>
            </a:pPr>
            <a:endParaRPr lang="en-US"/>
          </a:p>
        </p:txBody>
      </p:sp>
      <p:sp>
        <p:nvSpPr>
          <p:cNvPr id="13316" name="Text Box 4"/>
          <p:cNvSpPr txBox="1">
            <a:spLocks noChangeArrowheads="1"/>
          </p:cNvSpPr>
          <p:nvPr/>
        </p:nvSpPr>
        <p:spPr bwMode="auto">
          <a:xfrm>
            <a:off x="762000" y="1676400"/>
            <a:ext cx="4108450" cy="914400"/>
          </a:xfrm>
          <a:prstGeom prst="rect">
            <a:avLst/>
          </a:prstGeom>
          <a:noFill/>
          <a:ln w="9525">
            <a:noFill/>
            <a:miter lim="800000"/>
            <a:headEnd/>
            <a:tailEnd/>
          </a:ln>
          <a:effectLst/>
        </p:spPr>
        <p:txBody>
          <a:bodyPr wrap="none">
            <a:spAutoFit/>
          </a:bodyPr>
          <a:lstStyle/>
          <a:p>
            <a:pPr eaLnBrk="1" hangingPunct="1"/>
            <a:r>
              <a:rPr lang="en-US" sz="5400"/>
              <a:t>JFK and LBJ</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p:cNvPicPr>
            <a:picLocks noChangeAspect="1" noChangeArrowheads="1"/>
          </p:cNvPicPr>
          <p:nvPr/>
        </p:nvPicPr>
        <p:blipFill>
          <a:blip r:embed="rId2"/>
          <a:srcRect/>
          <a:stretch>
            <a:fillRect/>
          </a:stretch>
        </p:blipFill>
        <p:spPr bwMode="auto">
          <a:xfrm>
            <a:off x="1357313" y="1485900"/>
            <a:ext cx="6429375" cy="3886200"/>
          </a:xfrm>
          <a:prstGeom prst="rect">
            <a:avLst/>
          </a:prstGeom>
          <a:noFill/>
          <a:ln w="9525">
            <a:noFill/>
            <a:miter lim="800000"/>
            <a:headEnd/>
            <a:tailEnd/>
          </a:ln>
          <a:effectLst/>
        </p:spPr>
      </p:pic>
      <p:sp>
        <p:nvSpPr>
          <p:cNvPr id="50182" name="Rectangle 6"/>
          <p:cNvSpPr>
            <a:spLocks noChangeArrowheads="1"/>
          </p:cNvSpPr>
          <p:nvPr/>
        </p:nvSpPr>
        <p:spPr bwMode="auto">
          <a:xfrm>
            <a:off x="2590800" y="5943600"/>
            <a:ext cx="4146550" cy="366713"/>
          </a:xfrm>
          <a:prstGeom prst="rect">
            <a:avLst/>
          </a:prstGeom>
          <a:noFill/>
          <a:ln w="9525">
            <a:noFill/>
            <a:miter lim="800000"/>
            <a:headEnd/>
            <a:tailEnd/>
          </a:ln>
          <a:effectLst/>
        </p:spPr>
        <p:txBody>
          <a:bodyPr wrap="none" anchor="ctr">
            <a:spAutoFit/>
          </a:bodyPr>
          <a:lstStyle/>
          <a:p>
            <a:pPr eaLnBrk="1" hangingPunct="1"/>
            <a:r>
              <a:rPr lang="en-US"/>
              <a:t>U2 photo of Cuba during missile crisis.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28" name="Group 48"/>
          <p:cNvGraphicFramePr>
            <a:graphicFrameLocks noGrp="1"/>
          </p:cNvGraphicFramePr>
          <p:nvPr>
            <p:ph/>
          </p:nvPr>
        </p:nvGraphicFramePr>
        <p:xfrm>
          <a:off x="152400" y="152400"/>
          <a:ext cx="11176000" cy="5943600"/>
        </p:xfrm>
        <a:graphic>
          <a:graphicData uri="http://schemas.openxmlformats.org/drawingml/2006/table">
            <a:tbl>
              <a:tblPr/>
              <a:tblGrid>
                <a:gridCol w="2286000"/>
                <a:gridCol w="3302000"/>
                <a:gridCol w="2794000"/>
                <a:gridCol w="2794000"/>
              </a:tblGrid>
              <a:tr h="0">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nstantia"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SS-4 SANDAL </a:t>
                      </a: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SS-5 SKEAN </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nstantia" pitchFamily="18" charset="0"/>
                      </a:endParaRPr>
                    </a:p>
                  </a:txBody>
                  <a:tcPr horzOverflow="overflow">
                    <a:lnL>
                      <a:noFill/>
                    </a:lnL>
                    <a:lnR w="9525" cap="flat" cmpd="sng" algn="ctr">
                      <a:solidFill>
                        <a:schemeClr val="tx1"/>
                      </a:solidFill>
                      <a:prstDash val="solid"/>
                      <a:round/>
                      <a:headEnd type="none" w="med" len="med"/>
                      <a:tailEnd type="none" w="med" len="med"/>
                    </a:lnR>
                    <a:lnT cap="flat">
                      <a:noFill/>
                    </a:lnT>
                    <a:lnB>
                      <a:noFill/>
                    </a:lnB>
                    <a:lnTlToBr>
                      <a:noFill/>
                    </a:lnTlToBr>
                    <a:lnBlToTr>
                      <a:noFill/>
                    </a:lnBlToTr>
                    <a:noFill/>
                  </a:tcPr>
                </a:tc>
              </a:tr>
              <a:tr h="0">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Warheads </a:t>
                      </a:r>
                    </a:p>
                  </a:txBody>
                  <a:tcPr horzOverflow="overflow">
                    <a:lnL cap="flat">
                      <a:noFill/>
                    </a:lnL>
                    <a:lnR>
                      <a:noFill/>
                    </a:lnR>
                    <a:lnT>
                      <a:noFill/>
                    </a:lnT>
                    <a:lnB>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Single </a:t>
                      </a:r>
                    </a:p>
                  </a:txBody>
                  <a:tcPr horzOverflow="overflow">
                    <a:lnL>
                      <a:noFill/>
                    </a:lnL>
                    <a:lnR>
                      <a:noFill/>
                    </a:lnR>
                    <a:lnT>
                      <a:noFill/>
                    </a:lnT>
                    <a:lnB>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Single </a:t>
                      </a:r>
                    </a:p>
                  </a:txBody>
                  <a:tcPr horzOverflow="overflow">
                    <a:lnL>
                      <a:noFill/>
                    </a:lnL>
                    <a:lnR>
                      <a:noFill/>
                    </a:lnR>
                    <a:lnT>
                      <a:noFill/>
                    </a:lnT>
                    <a:lnB>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nstantia" pitchFamily="18" charset="0"/>
                      </a:endParaRPr>
                    </a:p>
                  </a:txBody>
                  <a:tcPr horzOverflow="overflow">
                    <a:lnL>
                      <a:noFill/>
                    </a:lnL>
                    <a:lnR cap="flat">
                      <a:noFill/>
                    </a:lnR>
                    <a:lnT>
                      <a:noFill/>
                    </a:lnT>
                    <a:lnB>
                      <a:noFill/>
                    </a:lnB>
                    <a:lnTlToBr>
                      <a:noFill/>
                    </a:lnTlToBr>
                    <a:lnBlToTr>
                      <a:noFill/>
                    </a:lnBlToTr>
                    <a:noFill/>
                  </a:tcPr>
                </a:tc>
              </a:tr>
              <a:tr h="130175">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Yield</a:t>
                      </a:r>
                    </a:p>
                  </a:txBody>
                  <a:tcPr horzOverflow="overflow">
                    <a:lnL cap="flat">
                      <a:noFill/>
                    </a:lnL>
                    <a:lnR>
                      <a:noFill/>
                    </a:lnR>
                    <a:lnT>
                      <a:noFill/>
                    </a:lnT>
                    <a:lnB>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1-1.3/2-2/3 Mt</a:t>
                      </a:r>
                    </a:p>
                  </a:txBody>
                  <a:tcPr horzOverflow="overflow">
                    <a:lnL>
                      <a:noFill/>
                    </a:lnL>
                    <a:lnR>
                      <a:noFill/>
                    </a:lnR>
                    <a:lnT>
                      <a:noFill/>
                    </a:lnT>
                    <a:lnB>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1.0 or 2.0 -2.3 Mt</a:t>
                      </a:r>
                    </a:p>
                  </a:txBody>
                  <a:tcPr horzOverflow="overflow">
                    <a:lnL>
                      <a:noFill/>
                    </a:lnL>
                    <a:lnR>
                      <a:noFill/>
                    </a:lnR>
                    <a:lnT>
                      <a:noFill/>
                    </a:lnT>
                    <a:lnB>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nstantia" pitchFamily="18" charset="0"/>
                      </a:endParaRPr>
                    </a:p>
                  </a:txBody>
                  <a:tcPr horzOverflow="overflow">
                    <a:lnL>
                      <a:noFill/>
                    </a:lnL>
                    <a:lnR cap="flat">
                      <a:noFill/>
                    </a:lnR>
                    <a:lnT>
                      <a:noFill/>
                    </a:lnT>
                    <a:lnB>
                      <a:noFill/>
                    </a:lnB>
                    <a:lnTlToBr>
                      <a:noFill/>
                    </a:lnTlToBr>
                    <a:lnBlToTr>
                      <a:noFill/>
                    </a:lnBlToTr>
                    <a:noFill/>
                  </a:tcPr>
                </a:tc>
              </a:tr>
              <a:tr h="128588">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Range (km)</a:t>
                      </a:r>
                    </a:p>
                  </a:txBody>
                  <a:tcPr horzOverflow="overflow">
                    <a:lnL cap="flat">
                      <a:noFill/>
                    </a:lnL>
                    <a:lnR>
                      <a:noFill/>
                    </a:lnR>
                    <a:lnT>
                      <a:noFill/>
                    </a:lnT>
                    <a:lnB>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2,000 km</a:t>
                      </a:r>
                    </a:p>
                  </a:txBody>
                  <a:tcPr horzOverflow="overflow">
                    <a:lnL>
                      <a:noFill/>
                    </a:lnL>
                    <a:lnR>
                      <a:noFill/>
                    </a:lnR>
                    <a:lnT>
                      <a:noFill/>
                    </a:lnT>
                    <a:lnB>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4500 or 3200 -3700 km</a:t>
                      </a:r>
                    </a:p>
                  </a:txBody>
                  <a:tcPr horzOverflow="overflow">
                    <a:lnL>
                      <a:noFill/>
                    </a:lnL>
                    <a:lnR>
                      <a:noFill/>
                    </a:lnR>
                    <a:lnT>
                      <a:noFill/>
                    </a:lnT>
                    <a:lnB>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nstantia" pitchFamily="18" charset="0"/>
                      </a:endParaRPr>
                    </a:p>
                  </a:txBody>
                  <a:tcPr horzOverflow="overflow">
                    <a:lnL>
                      <a:noFill/>
                    </a:lnL>
                    <a:lnR cap="flat">
                      <a:noFill/>
                    </a:lnR>
                    <a:lnT>
                      <a:noFill/>
                    </a:lnT>
                    <a:lnB>
                      <a:noFill/>
                    </a:lnB>
                    <a:lnTlToBr>
                      <a:noFill/>
                    </a:lnTlToBr>
                    <a:lnBlToTr>
                      <a:noFill/>
                    </a:lnBlToTr>
                    <a:noFill/>
                  </a:tcPr>
                </a:tc>
              </a:tr>
              <a:tr h="1465263">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Background Information: </a:t>
                      </a:r>
                    </a:p>
                  </a:txBody>
                  <a:tcPr horzOverflow="overflow">
                    <a:lnL cap="flat">
                      <a:noFill/>
                    </a:lnL>
                    <a:lnR>
                      <a:noFill/>
                    </a:lnR>
                    <a:lnT>
                      <a:noFill/>
                    </a:lnT>
                    <a:lnB cap="flat">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The SS-4 was the first Soviet strategic missile using storable propellants and a completely autonomous inertial guidance system. With its capability to deliver a megaton-class nuclear warhead the rocket provided a capability to attack strategic targets at medium ranges. This system constituted the bulk of the Soviet offensive missile threat to Western Europe. It was deployed at both soft launch pads and hard silos. </a:t>
                      </a:r>
                    </a:p>
                  </a:txBody>
                  <a:tcPr horzOverflow="overflow">
                    <a:lnL>
                      <a:noFill/>
                    </a:lnL>
                    <a:lnR>
                      <a:noFill/>
                    </a:lnR>
                    <a:lnT>
                      <a:noFill/>
                    </a:lnT>
                    <a:lnB cap="flat">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nstantia" pitchFamily="18" charset="0"/>
                        </a:rPr>
                        <a:t>The SS-5 was a single-stage, storable liquid-propellant, intermediate range ballistic missile. As with the SS-4, the Skean missile was a single stage missile with integral fuel tanks though it was larger and twice the maximum range.</a:t>
                      </a:r>
                    </a:p>
                  </a:txBody>
                  <a:tcPr horzOverflow="overflow">
                    <a:lnL>
                      <a:noFill/>
                    </a:lnL>
                    <a:lnR>
                      <a:noFill/>
                    </a:lnR>
                    <a:lnT>
                      <a:noFill/>
                    </a:lnT>
                    <a:lnB cap="flat">
                      <a:noFill/>
                    </a:lnB>
                    <a:lnTlToBr>
                      <a:noFill/>
                    </a:lnTlToBr>
                    <a:lnBlToTr>
                      <a:noFill/>
                    </a:lnBlToTr>
                    <a:noFill/>
                  </a:tcPr>
                </a:tc>
                <a:tc>
                  <a:txBody>
                    <a:bodyPr/>
                    <a:lstStyle/>
                    <a:p>
                      <a:pPr marL="273050" marR="0" lvl="0" indent="-27305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onstantia"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p:cNvPicPr>
            <a:picLocks noChangeAspect="1" noChangeArrowheads="1"/>
          </p:cNvPicPr>
          <p:nvPr/>
        </p:nvPicPr>
        <p:blipFill>
          <a:blip r:embed="rId2"/>
          <a:srcRect/>
          <a:stretch>
            <a:fillRect/>
          </a:stretch>
        </p:blipFill>
        <p:spPr bwMode="auto">
          <a:xfrm>
            <a:off x="381000" y="0"/>
            <a:ext cx="8001000" cy="679608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a:t>Hiroshima Before</a:t>
            </a:r>
          </a:p>
        </p:txBody>
      </p:sp>
      <p:pic>
        <p:nvPicPr>
          <p:cNvPr id="51203"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en-US"/>
              <a:t>Hiroshima After </a:t>
            </a:r>
            <a:r>
              <a:rPr lang="en-US" sz="2000"/>
              <a:t>Estimated 16 kt yield</a:t>
            </a:r>
            <a:endParaRPr lang="en-US"/>
          </a:p>
        </p:txBody>
      </p:sp>
      <p:pic>
        <p:nvPicPr>
          <p:cNvPr id="52227"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en-US"/>
              <a:t>Hiroshima After (on the ground)</a:t>
            </a:r>
          </a:p>
        </p:txBody>
      </p:sp>
      <p:pic>
        <p:nvPicPr>
          <p:cNvPr id="53251"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pPr algn="ctr"/>
            <a:r>
              <a:rPr lang="en-US" dirty="0" smtClean="0"/>
              <a:t>LBJ:  3 Crises</a:t>
            </a:r>
            <a:endParaRPr lang="en-US" dirty="0"/>
          </a:p>
        </p:txBody>
      </p:sp>
      <p:sp>
        <p:nvSpPr>
          <p:cNvPr id="49155" name="Rectangle 3"/>
          <p:cNvSpPr>
            <a:spLocks noGrp="1"/>
          </p:cNvSpPr>
          <p:nvPr>
            <p:ph type="body" idx="1"/>
          </p:nvPr>
        </p:nvSpPr>
        <p:spPr/>
        <p:txBody>
          <a:bodyPr/>
          <a:lstStyle/>
          <a:p>
            <a:pPr marL="514350" indent="-514350">
              <a:buFont typeface="+mj-lt"/>
              <a:buAutoNum type="arabicPeriod"/>
            </a:pPr>
            <a:r>
              <a:rPr lang="en-US" dirty="0" smtClean="0"/>
              <a:t>Panama</a:t>
            </a:r>
          </a:p>
          <a:p>
            <a:pPr marL="881063" lvl="1" indent="-514350"/>
            <a:r>
              <a:rPr lang="en-US" dirty="0" smtClean="0"/>
              <a:t>Clashes between students and soldiers in the Canal Zone</a:t>
            </a:r>
            <a:r>
              <a:rPr lang="en-US" dirty="0" smtClean="0"/>
              <a:t>.</a:t>
            </a:r>
            <a:endParaRPr lang="en-US" dirty="0" smtClean="0"/>
          </a:p>
          <a:p>
            <a:pPr marL="881063" lvl="1" indent="-514350"/>
            <a:r>
              <a:rPr lang="en-US" dirty="0" smtClean="0"/>
              <a:t>Basic issue:  sovereignty</a:t>
            </a:r>
          </a:p>
          <a:p>
            <a:pPr marL="881063" lvl="1" indent="-514350"/>
            <a:r>
              <a:rPr lang="en-US" dirty="0" smtClean="0"/>
              <a:t>Proximate cause:  US flag flown w/o Panamanian flag alongside</a:t>
            </a:r>
          </a:p>
          <a:p>
            <a:pPr marL="881063" lvl="1" indent="-514350"/>
            <a:r>
              <a:rPr lang="en-US" dirty="0" smtClean="0"/>
              <a:t>Started as </a:t>
            </a:r>
            <a:r>
              <a:rPr lang="en-US" dirty="0" smtClean="0"/>
              <a:t>r</a:t>
            </a:r>
            <a:r>
              <a:rPr lang="en-US" dirty="0" smtClean="0"/>
              <a:t>ioting</a:t>
            </a:r>
          </a:p>
          <a:p>
            <a:pPr marL="1155700" lvl="2" indent="-514350"/>
            <a:r>
              <a:rPr lang="en-US" dirty="0" smtClean="0"/>
              <a:t>12 students killed, 300 wounded</a:t>
            </a:r>
          </a:p>
          <a:p>
            <a:pPr marL="1155700" lvl="2" indent="-514350"/>
            <a:r>
              <a:rPr lang="en-US" dirty="0" smtClean="0"/>
              <a:t>4 soldiers killed</a:t>
            </a:r>
          </a:p>
          <a:p>
            <a:pPr marL="881063" lvl="1" indent="-514350">
              <a:buNone/>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pPr algn="ctr"/>
            <a:r>
              <a:rPr lang="en-US" dirty="0" smtClean="0"/>
              <a:t>LBJ:  3 Crises</a:t>
            </a:r>
            <a:endParaRPr lang="en-US" dirty="0"/>
          </a:p>
        </p:txBody>
      </p:sp>
      <p:sp>
        <p:nvSpPr>
          <p:cNvPr id="49155" name="Rectangle 3"/>
          <p:cNvSpPr>
            <a:spLocks noGrp="1"/>
          </p:cNvSpPr>
          <p:nvPr>
            <p:ph type="body" idx="1"/>
          </p:nvPr>
        </p:nvSpPr>
        <p:spPr/>
        <p:txBody>
          <a:bodyPr/>
          <a:lstStyle/>
          <a:p>
            <a:pPr marL="514350" indent="-514350"/>
            <a:r>
              <a:rPr lang="en-US" dirty="0" smtClean="0"/>
              <a:t>Panama broke off diplomatic relations (for about 3 months) with the US, and took complaints to the UN and OAS.</a:t>
            </a:r>
          </a:p>
          <a:p>
            <a:pPr marL="514350" indent="-514350"/>
            <a:r>
              <a:rPr lang="en-US" dirty="0" smtClean="0"/>
              <a:t>“I’m not going to be pushed around by a *** country no bigger than St. Louis”—LBJ to his adviser (</a:t>
            </a:r>
            <a:r>
              <a:rPr lang="en-US" dirty="0" err="1" smtClean="0"/>
              <a:t>Raymont</a:t>
            </a:r>
            <a:r>
              <a:rPr lang="en-US" dirty="0" smtClean="0"/>
              <a:t>, 163).</a:t>
            </a:r>
          </a:p>
          <a:p>
            <a:pPr marL="514350" indent="-514350">
              <a:buNone/>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pPr algn="ctr"/>
            <a:r>
              <a:rPr lang="en-US" dirty="0" smtClean="0"/>
              <a:t>LBJ:  3 Crises</a:t>
            </a:r>
            <a:endParaRPr lang="en-US" dirty="0"/>
          </a:p>
        </p:txBody>
      </p:sp>
      <p:sp>
        <p:nvSpPr>
          <p:cNvPr id="49155" name="Rectangle 3"/>
          <p:cNvSpPr>
            <a:spLocks noGrp="1"/>
          </p:cNvSpPr>
          <p:nvPr>
            <p:ph type="body" idx="1"/>
          </p:nvPr>
        </p:nvSpPr>
        <p:spPr/>
        <p:txBody>
          <a:bodyPr/>
          <a:lstStyle/>
          <a:p>
            <a:pPr marL="514350" indent="-514350"/>
            <a:r>
              <a:rPr lang="en-US" dirty="0" smtClean="0"/>
              <a:t>The Johnson administration perceived the whole affair as being one created by communist agitators with ties to Castro.</a:t>
            </a:r>
          </a:p>
          <a:p>
            <a:pPr marL="514350" indent="-514350"/>
            <a:r>
              <a:rPr lang="en-US" dirty="0" smtClean="0"/>
              <a:t>“From the outset, and perhaps unavoidably, the Panama crisis was cast by official Washington in terms of the Cold War.  For most Latin American, however, the canal still loomed as a legacy of the days of Teddy Roosevelt and manifest destiny and a violation of the sovereignty of a sister republic” (</a:t>
            </a:r>
            <a:r>
              <a:rPr lang="en-US" dirty="0" err="1" smtClean="0"/>
              <a:t>Raymont</a:t>
            </a:r>
            <a:r>
              <a:rPr lang="en-US" dirty="0" smtClean="0"/>
              <a:t>, 163).</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pPr algn="ctr"/>
            <a:r>
              <a:rPr lang="en-US" dirty="0" smtClean="0"/>
              <a:t>LBJ:  3 Crises</a:t>
            </a:r>
            <a:endParaRPr lang="en-US" dirty="0"/>
          </a:p>
        </p:txBody>
      </p:sp>
      <p:sp>
        <p:nvSpPr>
          <p:cNvPr id="49155" name="Rectangle 3"/>
          <p:cNvSpPr>
            <a:spLocks noGrp="1"/>
          </p:cNvSpPr>
          <p:nvPr>
            <p:ph type="body" idx="1"/>
          </p:nvPr>
        </p:nvSpPr>
        <p:spPr/>
        <p:txBody>
          <a:bodyPr/>
          <a:lstStyle/>
          <a:p>
            <a:pPr marL="514350" indent="-514350">
              <a:buFont typeface="+mj-lt"/>
              <a:buAutoNum type="arabicPeriod" startAt="2"/>
            </a:pPr>
            <a:r>
              <a:rPr lang="en-US" dirty="0" err="1" smtClean="0"/>
              <a:t>Gitmo</a:t>
            </a:r>
            <a:endParaRPr lang="en-US" dirty="0" smtClean="0"/>
          </a:p>
          <a:p>
            <a:pPr marL="881063" lvl="1" indent="-514350"/>
            <a:r>
              <a:rPr lang="en-US" dirty="0" smtClean="0"/>
              <a:t>US Seizes some Cuban fishing boats</a:t>
            </a:r>
          </a:p>
          <a:p>
            <a:pPr marL="881063" lvl="1" indent="-514350"/>
            <a:r>
              <a:rPr lang="en-US" dirty="0" smtClean="0"/>
              <a:t>Cuba threatens to cut off water to Guantanamo base.</a:t>
            </a:r>
          </a:p>
          <a:p>
            <a:pPr marL="881063" lvl="1" indent="-514350"/>
            <a:r>
              <a:rPr lang="en-US" dirty="0" smtClean="0"/>
              <a:t>Much posturing, not much happens.</a:t>
            </a:r>
          </a:p>
          <a:p>
            <a:pPr marL="881063" lvl="1" indent="-514350"/>
            <a:r>
              <a:rPr lang="en-US" dirty="0" smtClean="0"/>
              <a:t>Reinforces the notion the Castro was an agitator and a general pain from the POV of the administration.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38150"/>
          </a:xfrm>
        </p:spPr>
        <p:txBody>
          <a:bodyPr/>
          <a:lstStyle/>
          <a:p>
            <a:pPr algn="ctr"/>
            <a:r>
              <a:rPr lang="en-US" dirty="0" smtClean="0"/>
              <a:t>From Ike to JFK</a:t>
            </a:r>
            <a:endParaRPr lang="en-US" dirty="0"/>
          </a:p>
        </p:txBody>
      </p:sp>
      <p:sp>
        <p:nvSpPr>
          <p:cNvPr id="3" name="Content Placeholder 2"/>
          <p:cNvSpPr>
            <a:spLocks noGrp="1"/>
          </p:cNvSpPr>
          <p:nvPr>
            <p:ph idx="1"/>
          </p:nvPr>
        </p:nvSpPr>
        <p:spPr>
          <a:xfrm>
            <a:off x="0" y="1447800"/>
            <a:ext cx="9144000" cy="5410200"/>
          </a:xfrm>
        </p:spPr>
        <p:txBody>
          <a:bodyPr/>
          <a:lstStyle/>
          <a:p>
            <a:pPr>
              <a:buNone/>
            </a:pPr>
            <a:r>
              <a:rPr lang="en-US" sz="2800" dirty="0" smtClean="0"/>
              <a:t>	“The Eisenhower administration’s remarkable lack of appreciation for the significance and depth of Latin American bitterness over US policy—at least until the anti-Nixon riots of 1958—had been baffling, if not frightening to many Latin American leaders.  Kennedy attempted to exploit this negative mood in the election campaign against his Republican opponent, Richard M. Nixon, with an anticommunist twist, charging that the Eisenhower administration had allowed Cuba to become ‘communism’s first Caribbean base’ (</a:t>
            </a:r>
            <a:r>
              <a:rPr lang="en-US" sz="2800" dirty="0" err="1" smtClean="0"/>
              <a:t>Raymont</a:t>
            </a:r>
            <a:r>
              <a:rPr lang="en-US" sz="2800" dirty="0" smtClean="0"/>
              <a:t>, 127).</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dirty="0"/>
              <a:t>LBJ</a:t>
            </a:r>
          </a:p>
        </p:txBody>
      </p:sp>
      <p:sp>
        <p:nvSpPr>
          <p:cNvPr id="54275" name="Rectangle 3"/>
          <p:cNvSpPr>
            <a:spLocks noGrp="1"/>
          </p:cNvSpPr>
          <p:nvPr>
            <p:ph type="body" idx="1"/>
          </p:nvPr>
        </p:nvSpPr>
        <p:spPr/>
        <p:txBody>
          <a:bodyPr/>
          <a:lstStyle/>
          <a:p>
            <a:pPr marL="457200" indent="-457200">
              <a:buFont typeface="+mj-lt"/>
              <a:buAutoNum type="arabicPeriod" startAt="3"/>
            </a:pPr>
            <a:r>
              <a:rPr lang="en-US" sz="2200" dirty="0"/>
              <a:t>The Dominican Intervention</a:t>
            </a:r>
          </a:p>
          <a:p>
            <a:pPr lvl="1"/>
            <a:r>
              <a:rPr lang="en-US" sz="2000" dirty="0"/>
              <a:t>Fears over “another Cuba”</a:t>
            </a:r>
          </a:p>
          <a:p>
            <a:pPr lvl="1"/>
            <a:r>
              <a:rPr lang="en-US" sz="2000" dirty="0">
                <a:solidFill>
                  <a:srgbClr val="0070C0"/>
                </a:solidFill>
              </a:rPr>
              <a:t>“Your announced mission is to save American lives.  Your unstated mission is to prevent the Dominican Republic from going Communist.  The President has stated that he will not allow another Cuba”</a:t>
            </a:r>
            <a:r>
              <a:rPr lang="en-US" sz="2000" dirty="0"/>
              <a:t> –General Earl Wheeler to Lt. General Bruce Palmer, Jr., commander of US forces in the DR (as quoted by Smith, 171).</a:t>
            </a:r>
          </a:p>
          <a:p>
            <a:pPr lvl="1"/>
            <a:r>
              <a:rPr lang="en-US" sz="2000" dirty="0"/>
              <a:t>Deployment of </a:t>
            </a:r>
            <a:r>
              <a:rPr lang="en-US" sz="2000" dirty="0" smtClean="0"/>
              <a:t>Marines (fourth to the DR in 58 years)</a:t>
            </a:r>
            <a:endParaRPr lang="en-US" sz="2000" dirty="0"/>
          </a:p>
          <a:p>
            <a:r>
              <a:rPr lang="en-US" sz="2200" dirty="0"/>
              <a:t>Brazil &amp; avoiding “another China”</a:t>
            </a:r>
          </a:p>
          <a:p>
            <a:r>
              <a:rPr lang="en-US" sz="2200" dirty="0"/>
              <a:t>Alliance for Progress</a:t>
            </a:r>
          </a:p>
        </p:txBody>
      </p:sp>
      <p:pic>
        <p:nvPicPr>
          <p:cNvPr id="1026" name="Picture 2"/>
          <p:cNvPicPr>
            <a:picLocks noChangeAspect="1" noChangeArrowheads="1"/>
          </p:cNvPicPr>
          <p:nvPr/>
        </p:nvPicPr>
        <p:blipFill>
          <a:blip r:embed="rId2"/>
          <a:srcRect/>
          <a:stretch>
            <a:fillRect/>
          </a:stretch>
        </p:blipFill>
        <p:spPr bwMode="auto">
          <a:xfrm>
            <a:off x="5257800" y="0"/>
            <a:ext cx="3714750" cy="256848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848600" cy="762000"/>
          </a:xfrm>
        </p:spPr>
        <p:txBody>
          <a:bodyPr>
            <a:normAutofit fontScale="90000"/>
          </a:bodyPr>
          <a:lstStyle/>
          <a:p>
            <a:pPr algn="ctr"/>
            <a:r>
              <a:rPr lang="en-US" b="1" dirty="0" smtClean="0"/>
              <a:t>Mann </a:t>
            </a:r>
            <a:r>
              <a:rPr lang="en-US" b="1" dirty="0" smtClean="0"/>
              <a:t>Doctrine</a:t>
            </a:r>
            <a:endParaRPr lang="en-US" dirty="0"/>
          </a:p>
        </p:txBody>
      </p:sp>
      <p:sp>
        <p:nvSpPr>
          <p:cNvPr id="3" name="Content Placeholder 2"/>
          <p:cNvSpPr>
            <a:spLocks noGrp="1"/>
          </p:cNvSpPr>
          <p:nvPr>
            <p:ph idx="1"/>
          </p:nvPr>
        </p:nvSpPr>
        <p:spPr/>
        <p:txBody>
          <a:bodyPr>
            <a:normAutofit fontScale="92500" lnSpcReduction="20000"/>
          </a:bodyPr>
          <a:lstStyle/>
          <a:p>
            <a:r>
              <a:rPr lang="en-US" sz="2100" dirty="0" smtClean="0"/>
              <a:t>Named for Thomas C. Mann (Assistant Secretary of State for Economic Affairs in the in the last year of the Eisenhower administration and ambassador to Mexico and named  Chief Administrator for the Alliance for Progress under LBJ</a:t>
            </a:r>
            <a:r>
              <a:rPr lang="en-US" sz="2100" dirty="0" smtClean="0"/>
              <a:t>)</a:t>
            </a:r>
          </a:p>
          <a:p>
            <a:endParaRPr lang="en-US" sz="2100" dirty="0" smtClean="0"/>
          </a:p>
          <a:p>
            <a:pPr marL="514350" indent="-514350">
              <a:buFont typeface="+mj-lt"/>
              <a:buAutoNum type="arabicPeriod"/>
            </a:pPr>
            <a:r>
              <a:rPr lang="en-US" b="1" dirty="0" smtClean="0"/>
              <a:t>Promotion </a:t>
            </a:r>
            <a:r>
              <a:rPr lang="en-US" b="1" smtClean="0"/>
              <a:t>of </a:t>
            </a:r>
            <a:r>
              <a:rPr lang="en-US" b="1" smtClean="0"/>
              <a:t>Economic Growth </a:t>
            </a:r>
            <a:r>
              <a:rPr lang="en-US" b="1" dirty="0" smtClean="0"/>
              <a:t>with Absolute Neutrality </a:t>
            </a:r>
            <a:r>
              <a:rPr lang="en-US" b="1" dirty="0" smtClean="0"/>
              <a:t>on Social </a:t>
            </a:r>
            <a:r>
              <a:rPr lang="en-US" b="1" dirty="0" smtClean="0"/>
              <a:t>Reform</a:t>
            </a:r>
          </a:p>
          <a:p>
            <a:pPr marL="514350" indent="-514350">
              <a:buFont typeface="+mj-lt"/>
              <a:buAutoNum type="arabicPeriod"/>
            </a:pPr>
            <a:r>
              <a:rPr lang="en-US" b="1" dirty="0" smtClean="0"/>
              <a:t>Protection </a:t>
            </a:r>
            <a:r>
              <a:rPr lang="en-US" b="1" dirty="0" smtClean="0"/>
              <a:t>of US Private </a:t>
            </a:r>
            <a:r>
              <a:rPr lang="en-US" b="1" dirty="0" smtClean="0"/>
              <a:t>Investments</a:t>
            </a:r>
            <a:r>
              <a:rPr lang="en-US" b="1" dirty="0" smtClean="0"/>
              <a:t> </a:t>
            </a:r>
            <a:endParaRPr lang="en-US" b="1" dirty="0" smtClean="0"/>
          </a:p>
          <a:p>
            <a:pPr marL="514350" indent="-514350">
              <a:buFont typeface="+mj-lt"/>
              <a:buAutoNum type="arabicPeriod"/>
            </a:pPr>
            <a:r>
              <a:rPr lang="en-US" b="1" dirty="0" smtClean="0"/>
              <a:t>Display </a:t>
            </a:r>
            <a:r>
              <a:rPr lang="en-US" b="1" dirty="0" smtClean="0"/>
              <a:t>no Preference (through aid or other means) 	for Representative Democratic </a:t>
            </a:r>
            <a:r>
              <a:rPr lang="en-US" b="1" dirty="0" smtClean="0"/>
              <a:t>Institutions</a:t>
            </a:r>
          </a:p>
          <a:p>
            <a:pPr marL="514350" indent="-514350">
              <a:buFont typeface="+mj-lt"/>
              <a:buAutoNum type="arabicPeriod"/>
            </a:pPr>
            <a:r>
              <a:rPr lang="en-US" b="1" dirty="0" smtClean="0"/>
              <a:t>Opposition </a:t>
            </a:r>
            <a:r>
              <a:rPr lang="en-US" b="1" dirty="0" smtClean="0"/>
              <a:t>to Communism</a:t>
            </a:r>
            <a:endParaRPr lang="en-US" dirty="0" smtClean="0"/>
          </a:p>
          <a:p>
            <a:pPr>
              <a:buNone/>
            </a:pPr>
            <a:endParaRPr lang="en-US" dirty="0" smtClean="0"/>
          </a:p>
          <a:p>
            <a:pPr>
              <a:buNone/>
            </a:pPr>
            <a:r>
              <a:rPr lang="en-US" sz="1900" dirty="0" smtClean="0"/>
              <a:t>(Source:  Smith 2000:157)</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JFK’s Approach to </a:t>
            </a:r>
            <a:r>
              <a:rPr lang="en-US" dirty="0" err="1" smtClean="0"/>
              <a:t>LatAm</a:t>
            </a:r>
            <a:endParaRPr lang="en-US" dirty="0"/>
          </a:p>
        </p:txBody>
      </p:sp>
      <p:sp>
        <p:nvSpPr>
          <p:cNvPr id="3" name="Content Placeholder 2"/>
          <p:cNvSpPr>
            <a:spLocks noGrp="1"/>
          </p:cNvSpPr>
          <p:nvPr>
            <p:ph idx="1"/>
          </p:nvPr>
        </p:nvSpPr>
        <p:spPr/>
        <p:txBody>
          <a:bodyPr/>
          <a:lstStyle/>
          <a:p>
            <a:r>
              <a:rPr lang="en-US" dirty="0" smtClean="0"/>
              <a:t>A Combo:</a:t>
            </a:r>
          </a:p>
          <a:p>
            <a:pPr lvl="1"/>
            <a:r>
              <a:rPr lang="en-US" dirty="0" smtClean="0"/>
              <a:t>Idealism</a:t>
            </a:r>
          </a:p>
          <a:p>
            <a:pPr lvl="1"/>
            <a:r>
              <a:rPr lang="en-US" dirty="0" smtClean="0"/>
              <a:t>Cold War Realism</a:t>
            </a:r>
          </a:p>
          <a:p>
            <a:r>
              <a:rPr lang="en-US" dirty="0" smtClean="0"/>
              <a:t>“[T]he Kennedy approach must be viewed in the context of both its reformist impulse and the predicament caused by the alarm that existed in the United States over Cuba as a gateway to Soviet expansionism in the Western Hemisphere” (</a:t>
            </a:r>
            <a:r>
              <a:rPr lang="en-US" dirty="0" err="1" smtClean="0"/>
              <a:t>Raymont</a:t>
            </a:r>
            <a:r>
              <a:rPr lang="en-US" dirty="0" smtClean="0"/>
              <a:t>, 135).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000" dirty="0" smtClean="0">
                <a:latin typeface="Leelawadee" pitchFamily="34" charset="-34"/>
                <a:cs typeface="Leelawadee" pitchFamily="34" charset="-34"/>
              </a:rPr>
              <a:t>…if people think they have to choose between communism and not eating, they’ll go for communism.  Wouldn’t you?  I would. </a:t>
            </a:r>
          </a:p>
          <a:p>
            <a:pPr algn="ctr">
              <a:buNone/>
            </a:pPr>
            <a:r>
              <a:rPr lang="en-US" dirty="0" smtClean="0"/>
              <a:t>(Kennedy as quoted in </a:t>
            </a:r>
            <a:r>
              <a:rPr lang="en-US" dirty="0" err="1" smtClean="0"/>
              <a:t>Raymont</a:t>
            </a:r>
            <a:r>
              <a:rPr lang="en-US" dirty="0" smtClean="0"/>
              <a:t>, 151)</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p:txBody>
          <a:bodyPr/>
          <a:lstStyle/>
          <a:p>
            <a:pPr algn="ctr"/>
            <a:r>
              <a:rPr lang="en-US"/>
              <a:t>JFK</a:t>
            </a:r>
          </a:p>
        </p:txBody>
      </p:sp>
      <p:sp>
        <p:nvSpPr>
          <p:cNvPr id="37891" name="Rectangle 3"/>
          <p:cNvSpPr>
            <a:spLocks noGrp="1"/>
          </p:cNvSpPr>
          <p:nvPr>
            <p:ph type="body" idx="1"/>
          </p:nvPr>
        </p:nvSpPr>
        <p:spPr/>
        <p:txBody>
          <a:bodyPr/>
          <a:lstStyle/>
          <a:p>
            <a:r>
              <a:rPr lang="en-US" dirty="0"/>
              <a:t>Bay of Pigs (Bahía de </a:t>
            </a:r>
            <a:r>
              <a:rPr lang="en-US" dirty="0" err="1"/>
              <a:t>Cochinos</a:t>
            </a:r>
            <a:r>
              <a:rPr lang="en-US" dirty="0"/>
              <a:t>)</a:t>
            </a:r>
          </a:p>
          <a:p>
            <a:pPr lvl="1"/>
            <a:r>
              <a:rPr lang="en-US" dirty="0"/>
              <a:t>Origins in the Eisenhower administration</a:t>
            </a:r>
          </a:p>
          <a:p>
            <a:pPr lvl="1"/>
            <a:r>
              <a:rPr lang="en-US" dirty="0"/>
              <a:t>Guatemala was the model</a:t>
            </a:r>
          </a:p>
          <a:p>
            <a:pPr lvl="1"/>
            <a:r>
              <a:rPr lang="en-US" dirty="0"/>
              <a:t>Cuban exiles trained in Guatemala</a:t>
            </a:r>
          </a:p>
          <a:p>
            <a:r>
              <a:rPr lang="en-US" dirty="0"/>
              <a:t>Alliance for </a:t>
            </a:r>
            <a:r>
              <a:rPr lang="en-US" dirty="0" smtClean="0"/>
              <a:t>Progress</a:t>
            </a:r>
            <a:endParaRPr lang="en-US" dirty="0"/>
          </a:p>
          <a:p>
            <a:pPr lvl="1"/>
            <a:r>
              <a:rPr lang="en-US" dirty="0"/>
              <a:t>comparisons to FDR</a:t>
            </a:r>
          </a:p>
          <a:p>
            <a:pPr lvl="1"/>
            <a:r>
              <a:rPr lang="en-US" dirty="0"/>
              <a:t>anti-Communist element</a:t>
            </a:r>
          </a:p>
          <a:p>
            <a:pPr lvl="1"/>
            <a:r>
              <a:rPr lang="en-US" dirty="0" err="1"/>
              <a:t>Rostow</a:t>
            </a:r>
            <a:r>
              <a:rPr lang="en-US" dirty="0"/>
              <a:t> and </a:t>
            </a:r>
            <a:r>
              <a:rPr lang="en-US" dirty="0" err="1"/>
              <a:t>developmentalism</a:t>
            </a:r>
            <a:endParaRPr lang="en-US" dirty="0"/>
          </a:p>
          <a:p>
            <a:pPr lvl="1">
              <a:buFont typeface="Wingdings 2" pitchFamily="18" charset="2"/>
              <a:buNone/>
            </a:pPr>
            <a:endParaRPr lang="en-US" dirty="0"/>
          </a:p>
        </p:txBody>
      </p:sp>
      <p:pic>
        <p:nvPicPr>
          <p:cNvPr id="37892" name="Picture 4"/>
          <p:cNvPicPr>
            <a:picLocks noChangeAspect="1" noChangeArrowheads="1"/>
          </p:cNvPicPr>
          <p:nvPr/>
        </p:nvPicPr>
        <p:blipFill>
          <a:blip r:embed="rId2"/>
          <a:srcRect/>
          <a:stretch>
            <a:fillRect/>
          </a:stretch>
        </p:blipFill>
        <p:spPr bwMode="auto">
          <a:xfrm>
            <a:off x="6858000" y="2133600"/>
            <a:ext cx="1428750" cy="17145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pPr algn="ctr"/>
            <a:r>
              <a:rPr lang="en-US"/>
              <a:t>JFK</a:t>
            </a:r>
          </a:p>
        </p:txBody>
      </p:sp>
      <p:sp>
        <p:nvSpPr>
          <p:cNvPr id="39939" name="Rectangle 3"/>
          <p:cNvSpPr>
            <a:spLocks noGrp="1"/>
          </p:cNvSpPr>
          <p:nvPr>
            <p:ph type="body" idx="1"/>
          </p:nvPr>
        </p:nvSpPr>
        <p:spPr/>
        <p:txBody>
          <a:bodyPr/>
          <a:lstStyle/>
          <a:p>
            <a:pPr>
              <a:buFont typeface="Wingdings 2" pitchFamily="18" charset="2"/>
              <a:buNone/>
            </a:pPr>
            <a:r>
              <a:rPr lang="en-US"/>
              <a:t>	“Planning represented a break with the mentality of an earlier generation which accepted Latin American poverty as a natural consequence of Latin inferiority” -Felipe Pazos. Director of ECLA/CEPAL (as quoted in Smith 200:151).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pPr algn="ctr"/>
            <a:r>
              <a:rPr lang="en-US"/>
              <a:t>JFK</a:t>
            </a:r>
          </a:p>
        </p:txBody>
      </p:sp>
      <p:sp>
        <p:nvSpPr>
          <p:cNvPr id="38915" name="Rectangle 3"/>
          <p:cNvSpPr>
            <a:spLocks noGrp="1"/>
          </p:cNvSpPr>
          <p:nvPr>
            <p:ph type="body" idx="1"/>
          </p:nvPr>
        </p:nvSpPr>
        <p:spPr/>
        <p:txBody>
          <a:bodyPr/>
          <a:lstStyle/>
          <a:p>
            <a:r>
              <a:rPr lang="en-US"/>
              <a:t>Coups continue:  </a:t>
            </a:r>
          </a:p>
          <a:p>
            <a:pPr lvl="1"/>
            <a:r>
              <a:rPr lang="en-US"/>
              <a:t>Argentina (March 1962) </a:t>
            </a:r>
          </a:p>
          <a:p>
            <a:pPr lvl="1"/>
            <a:r>
              <a:rPr lang="en-US"/>
              <a:t>Peru (July 1962)</a:t>
            </a:r>
          </a:p>
          <a:p>
            <a:pPr lvl="1"/>
            <a:r>
              <a:rPr lang="en-US"/>
              <a:t>Guatemala (March 1963)</a:t>
            </a:r>
          </a:p>
          <a:p>
            <a:pPr lvl="1"/>
            <a:r>
              <a:rPr lang="en-US"/>
              <a:t>Ecuador (July 1963)</a:t>
            </a:r>
          </a:p>
          <a:p>
            <a:pPr lvl="1"/>
            <a:r>
              <a:rPr lang="en-US"/>
              <a:t>Dominican Republic (September 1963)</a:t>
            </a:r>
          </a:p>
          <a:p>
            <a:pPr lvl="1"/>
            <a:r>
              <a:rPr lang="en-US"/>
              <a:t>Honduras (October 1963).</a:t>
            </a:r>
          </a:p>
          <a:p>
            <a:pPr lvl="1"/>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pPr algn="ctr"/>
            <a:r>
              <a:rPr lang="en-US"/>
              <a:t>JFK</a:t>
            </a:r>
          </a:p>
        </p:txBody>
      </p:sp>
      <p:sp>
        <p:nvSpPr>
          <p:cNvPr id="40963" name="Rectangle 3"/>
          <p:cNvSpPr>
            <a:spLocks noGrp="1"/>
          </p:cNvSpPr>
          <p:nvPr>
            <p:ph type="body" idx="1"/>
          </p:nvPr>
        </p:nvSpPr>
        <p:spPr/>
        <p:txBody>
          <a:bodyPr/>
          <a:lstStyle/>
          <a:p>
            <a:r>
              <a:rPr lang="en-US"/>
              <a:t>US still has to deal pragmatically with dictators</a:t>
            </a:r>
          </a:p>
          <a:p>
            <a:r>
              <a:rPr lang="en-US"/>
              <a:t>Cuban Missile Crisis</a:t>
            </a:r>
          </a:p>
        </p:txBody>
      </p:sp>
      <p:pic>
        <p:nvPicPr>
          <p:cNvPr id="40964" name="Picture 4"/>
          <p:cNvPicPr>
            <a:picLocks noChangeAspect="1" noChangeArrowheads="1"/>
          </p:cNvPicPr>
          <p:nvPr/>
        </p:nvPicPr>
        <p:blipFill>
          <a:blip r:embed="rId2"/>
          <a:srcRect/>
          <a:stretch>
            <a:fillRect/>
          </a:stretch>
        </p:blipFill>
        <p:spPr bwMode="auto">
          <a:xfrm>
            <a:off x="3810000" y="4038600"/>
            <a:ext cx="1047750" cy="1066800"/>
          </a:xfrm>
          <a:prstGeom prst="rect">
            <a:avLst/>
          </a:prstGeom>
          <a:noFill/>
          <a:ln w="9525">
            <a:noFill/>
            <a:miter lim="800000"/>
            <a:headEnd/>
            <a:tailEnd/>
          </a:ln>
          <a:effectLst/>
        </p:spPr>
      </p:pic>
      <p:pic>
        <p:nvPicPr>
          <p:cNvPr id="40965" name="Picture 5"/>
          <p:cNvPicPr>
            <a:picLocks noChangeAspect="1" noChangeArrowheads="1"/>
          </p:cNvPicPr>
          <p:nvPr/>
        </p:nvPicPr>
        <p:blipFill>
          <a:blip r:embed="rId3"/>
          <a:srcRect/>
          <a:stretch>
            <a:fillRect/>
          </a:stretch>
        </p:blipFill>
        <p:spPr bwMode="auto">
          <a:xfrm>
            <a:off x="2590800" y="2895600"/>
            <a:ext cx="1047750" cy="1066800"/>
          </a:xfrm>
          <a:prstGeom prst="rect">
            <a:avLst/>
          </a:prstGeom>
          <a:noFill/>
          <a:ln w="9525">
            <a:noFill/>
            <a:miter lim="800000"/>
            <a:headEnd/>
            <a:tailEnd/>
          </a:ln>
          <a:effectLst/>
        </p:spPr>
      </p:pic>
      <p:pic>
        <p:nvPicPr>
          <p:cNvPr id="40966" name="Picture 6"/>
          <p:cNvPicPr>
            <a:picLocks noChangeAspect="1" noChangeArrowheads="1"/>
          </p:cNvPicPr>
          <p:nvPr/>
        </p:nvPicPr>
        <p:blipFill>
          <a:blip r:embed="rId4"/>
          <a:srcRect/>
          <a:stretch>
            <a:fillRect/>
          </a:stretch>
        </p:blipFill>
        <p:spPr bwMode="auto">
          <a:xfrm>
            <a:off x="5257800" y="5257800"/>
            <a:ext cx="1047750" cy="1066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2209800" y="6248400"/>
            <a:ext cx="4908550" cy="366713"/>
          </a:xfrm>
          <a:prstGeom prst="rect">
            <a:avLst/>
          </a:prstGeom>
          <a:noFill/>
          <a:ln w="9525">
            <a:noFill/>
            <a:miter lim="800000"/>
            <a:headEnd/>
            <a:tailEnd/>
          </a:ln>
          <a:effectLst/>
        </p:spPr>
        <p:txBody>
          <a:bodyPr wrap="none">
            <a:spAutoFit/>
          </a:bodyPr>
          <a:lstStyle/>
          <a:p>
            <a:r>
              <a:rPr lang="en-US"/>
              <a:t>http://www.atomicarchive.com/History/coldwar/</a:t>
            </a:r>
          </a:p>
        </p:txBody>
      </p:sp>
      <p:pic>
        <p:nvPicPr>
          <p:cNvPr id="48133" name="Picture 5"/>
          <p:cNvPicPr>
            <a:picLocks noChangeAspect="1" noChangeArrowheads="1"/>
          </p:cNvPicPr>
          <p:nvPr/>
        </p:nvPicPr>
        <p:blipFill>
          <a:blip r:embed="rId2"/>
          <a:srcRect/>
          <a:stretch>
            <a:fillRect/>
          </a:stretch>
        </p:blipFill>
        <p:spPr bwMode="auto">
          <a:xfrm>
            <a:off x="533400" y="895350"/>
            <a:ext cx="8382000" cy="525938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1_Flow">
  <a:themeElements>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734</Words>
  <Application>Microsoft Office PowerPoint</Application>
  <PresentationFormat>On-screen Show (4:3)</PresentationFormat>
  <Paragraphs>89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1_Flow</vt:lpstr>
      <vt:lpstr>Slide 1</vt:lpstr>
      <vt:lpstr>From Ike to JFK</vt:lpstr>
      <vt:lpstr>JFK’s Approach to LatAm</vt:lpstr>
      <vt:lpstr>Slide 4</vt:lpstr>
      <vt:lpstr>JFK</vt:lpstr>
      <vt:lpstr>JFK</vt:lpstr>
      <vt:lpstr>JFK</vt:lpstr>
      <vt:lpstr>JFK</vt:lpstr>
      <vt:lpstr>Slide 9</vt:lpstr>
      <vt:lpstr>Slide 10</vt:lpstr>
      <vt:lpstr>Slide 11</vt:lpstr>
      <vt:lpstr>Slide 12</vt:lpstr>
      <vt:lpstr>Hiroshima Before</vt:lpstr>
      <vt:lpstr>Hiroshima After Estimated 16 kt yield</vt:lpstr>
      <vt:lpstr>Hiroshima After (on the ground)</vt:lpstr>
      <vt:lpstr>LBJ:  3 Crises</vt:lpstr>
      <vt:lpstr>LBJ:  3 Crises</vt:lpstr>
      <vt:lpstr>LBJ:  3 Crises</vt:lpstr>
      <vt:lpstr>LBJ:  3 Crises</vt:lpstr>
      <vt:lpstr>LBJ</vt:lpstr>
      <vt:lpstr>Mann Doctrine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Roosevelt’s Neighborhood</dc:title>
  <dc:creator>Steven L. Taylor</dc:creator>
  <cp:lastModifiedBy>Steven L. Taylor</cp:lastModifiedBy>
  <cp:revision>23</cp:revision>
  <dcterms:created xsi:type="dcterms:W3CDTF">2007-08-26T01:41:53Z</dcterms:created>
  <dcterms:modified xsi:type="dcterms:W3CDTF">2007-09-06T20:17:42Z</dcterms:modified>
</cp:coreProperties>
</file>