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sldIdLst>
    <p:sldId id="256" r:id="rId2"/>
    <p:sldId id="257" r:id="rId3"/>
    <p:sldId id="265" r:id="rId4"/>
    <p:sldId id="266" r:id="rId5"/>
    <p:sldId id="259" r:id="rId6"/>
    <p:sldId id="260" r:id="rId7"/>
    <p:sldId id="261" r:id="rId8"/>
    <p:sldId id="262" r:id="rId9"/>
    <p:sldId id="263" r:id="rId10"/>
    <p:sldId id="264" r:id="rId11"/>
    <p:sldId id="25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9" d="100"/>
          <a:sy n="89" d="100"/>
        </p:scale>
        <p:origin x="-102" y="-4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6DD4FF0F-D59B-41BD-9519-2D9AECDD2588}" type="datetimeFigureOut">
              <a:rPr lang="en-US"/>
              <a:pPr>
                <a:defRPr/>
              </a:pPr>
              <a:t>9/12/2007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71FDE5E6-49CF-42D8-8F10-46CA2A83F4F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6058E4B9-C07A-43E2-9450-4A1D94CCDC61}" type="datetimeFigureOut">
              <a:rPr lang="en-US"/>
              <a:pPr>
                <a:defRPr/>
              </a:pPr>
              <a:t>9/12/2007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A20301D-23A6-46E2-8CDC-CC711483B71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704850"/>
            <a:ext cx="2057400" cy="5619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704850"/>
            <a:ext cx="6019800" cy="5619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7186A4FD-D7D4-4592-8030-2D71A6DA3D11}" type="datetimeFigureOut">
              <a:rPr lang="en-US"/>
              <a:pPr>
                <a:defRPr/>
              </a:pPr>
              <a:t>9/12/2007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E809A72-2CB9-4697-9FD0-D95CFAE6E3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BD50512D-65EF-434C-95CB-D4576277AAE2}" type="datetimeFigureOut">
              <a:rPr lang="en-US"/>
              <a:pPr>
                <a:defRPr/>
              </a:pPr>
              <a:t>9/12/2007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57CF134-AB53-4062-A7FB-73BC107B520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E7D4CE75-AB3F-4B02-821A-F6A674994227}" type="datetimeFigureOut">
              <a:rPr lang="en-US"/>
              <a:pPr>
                <a:defRPr/>
              </a:pPr>
              <a:t>9/12/2007</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BFE20A8-27F4-40D9-ABB2-AC9B4BDEE21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A7B33910-6E44-4A96-88E1-B9D887F678CB}" type="datetimeFigureOut">
              <a:rPr lang="en-US"/>
              <a:pPr>
                <a:defRPr/>
              </a:pPr>
              <a:t>9/12/2007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97B671A-71D3-48F2-A068-00278A8616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4779910A-0FF1-4ECE-B2E4-246C6DFBCABF}" type="datetimeFigureOut">
              <a:rPr lang="en-US"/>
              <a:pPr>
                <a:defRPr/>
              </a:pPr>
              <a:t>9/12/2007</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EC159BB5-42A9-40B4-9518-7FFC4552297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1EF8A0D-4768-49F2-9999-AC319643FF99}" type="datetimeFigureOut">
              <a:rPr lang="en-US"/>
              <a:pPr>
                <a:defRPr/>
              </a:pPr>
              <a:t>9/12/2007</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F89E13D8-66C5-4C7A-A3B8-563F056BA6D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CFB92689-7E19-49FE-A46D-A289B77B3C34}" type="datetimeFigureOut">
              <a:rPr lang="en-US"/>
              <a:pPr>
                <a:defRPr/>
              </a:pPr>
              <a:t>9/12/2007</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F0A5B224-EB95-4A74-9424-66ADA811FF5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C8B4AA3C-E5C4-4AF7-9E58-4CEEC54F2138}" type="datetimeFigureOut">
              <a:rPr lang="en-US"/>
              <a:pPr>
                <a:defRPr/>
              </a:pPr>
              <a:t>9/12/2007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8DD9E58-ABB2-4B2E-B868-F72BD0247D1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p:txBody>
          <a:bodyPr/>
          <a:lstStyle>
            <a:lvl1pPr>
              <a:defRPr/>
            </a:lvl1pPr>
          </a:lstStyle>
          <a:p>
            <a:pPr>
              <a:defRPr/>
            </a:pPr>
            <a:fld id="{D80A171D-DD3F-430E-B9D0-12942BFD2CF5}" type="datetimeFigureOut">
              <a:rPr lang="en-US"/>
              <a:pPr>
                <a:defRPr/>
              </a:pPr>
              <a:t>9/12/2007</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929FF00E-40E8-47E0-8CCC-41AC9410236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3012"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3013"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A143ED5E-B52F-461E-B211-4B47FE23303F}" type="datetimeFigureOut">
              <a:rPr lang="en-US"/>
              <a:pPr>
                <a:defRPr/>
              </a:pPr>
              <a:t>9/12/2007</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FDB05DB8-F3FA-41A7-A5AF-8A3FEA2C8341}"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47" r:id="rId1"/>
    <p:sldLayoutId id="2147483746" r:id="rId2"/>
    <p:sldLayoutId id="2147483745" r:id="rId3"/>
    <p:sldLayoutId id="2147483744" r:id="rId4"/>
    <p:sldLayoutId id="2147483743" r:id="rId5"/>
    <p:sldLayoutId id="2147483742" r:id="rId6"/>
    <p:sldLayoutId id="2147483741" r:id="rId7"/>
    <p:sldLayoutId id="2147483740" r:id="rId8"/>
    <p:sldLayoutId id="2147483739" r:id="rId9"/>
    <p:sldLayoutId id="2147483738" r:id="rId10"/>
    <p:sldLayoutId id="214748373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3013">
                                            <p:txEl>
                                              <p:pRg st="0" end="0"/>
                                            </p:txEl>
                                          </p:spTgt>
                                        </p:tgtEl>
                                        <p:attrNameLst>
                                          <p:attrName>style.visibility</p:attrName>
                                        </p:attrNameLst>
                                      </p:cBhvr>
                                      <p:to>
                                        <p:strVal val="visible"/>
                                      </p:to>
                                    </p:set>
                                    <p:animEffect transition="in" filter="dissolve">
                                      <p:cBhvr>
                                        <p:cTn id="12" dur="500"/>
                                        <p:tgtEl>
                                          <p:spTgt spid="43013">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3013">
                                            <p:txEl>
                                              <p:pRg st="1" end="1"/>
                                            </p:txEl>
                                          </p:spTgt>
                                        </p:tgtEl>
                                        <p:attrNameLst>
                                          <p:attrName>style.visibility</p:attrName>
                                        </p:attrNameLst>
                                      </p:cBhvr>
                                      <p:to>
                                        <p:strVal val="visible"/>
                                      </p:to>
                                    </p:set>
                                    <p:animEffect transition="in" filter="dissolve">
                                      <p:cBhvr>
                                        <p:cTn id="15" dur="500"/>
                                        <p:tgtEl>
                                          <p:spTgt spid="43013">
                                            <p:txEl>
                                              <p:pRg st="1" end="1"/>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3013">
                                            <p:txEl>
                                              <p:pRg st="2" end="2"/>
                                            </p:txEl>
                                          </p:spTgt>
                                        </p:tgtEl>
                                        <p:attrNameLst>
                                          <p:attrName>style.visibility</p:attrName>
                                        </p:attrNameLst>
                                      </p:cBhvr>
                                      <p:to>
                                        <p:strVal val="visible"/>
                                      </p:to>
                                    </p:set>
                                    <p:animEffect transition="in" filter="dissolve">
                                      <p:cBhvr>
                                        <p:cTn id="18" dur="500"/>
                                        <p:tgtEl>
                                          <p:spTgt spid="4301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3013">
                                            <p:txEl>
                                              <p:pRg st="3" end="3"/>
                                            </p:txEl>
                                          </p:spTgt>
                                        </p:tgtEl>
                                        <p:attrNameLst>
                                          <p:attrName>style.visibility</p:attrName>
                                        </p:attrNameLst>
                                      </p:cBhvr>
                                      <p:to>
                                        <p:strVal val="visible"/>
                                      </p:to>
                                    </p:set>
                                    <p:animEffect transition="in" filter="dissolve">
                                      <p:cBhvr>
                                        <p:cTn id="21" dur="500"/>
                                        <p:tgtEl>
                                          <p:spTgt spid="43013">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43013">
                                            <p:txEl>
                                              <p:pRg st="4" end="4"/>
                                            </p:txEl>
                                          </p:spTgt>
                                        </p:tgtEl>
                                        <p:attrNameLst>
                                          <p:attrName>style.visibility</p:attrName>
                                        </p:attrNameLst>
                                      </p:cBhvr>
                                      <p:to>
                                        <p:strVal val="visible"/>
                                      </p:to>
                                    </p:set>
                                    <p:animEffect transition="in" filter="dissolve">
                                      <p:cBhvr>
                                        <p:cTn id="24" dur="500"/>
                                        <p:tgtEl>
                                          <p:spTgt spid="430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build="p">
        <p:tmplLst>
          <p:tmpl lvl="1">
            <p:tnLst>
              <p:par>
                <p:cTn presetID="9" presetClass="entr" presetSubtype="0" fill="hold" nodeType="click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43013"/>
                        </p:tgtEl>
                        <p:attrNameLst>
                          <p:attrName>style.visibility</p:attrName>
                        </p:attrNameLst>
                      </p:cBhvr>
                      <p:to>
                        <p:strVal val="visible"/>
                      </p:to>
                    </p:set>
                    <p:animEffect transition="in" filter="dissolve">
                      <p:cBhvr>
                        <p:cTn dur="500"/>
                        <p:tgtEl>
                          <p:spTgt spid="43013"/>
                        </p:tgtEl>
                      </p:cBhvr>
                    </p:animEffect>
                  </p:childTnLst>
                </p:cTn>
              </p:par>
            </p:tnLst>
          </p:tmpl>
        </p:tmplLst>
      </p:bldP>
    </p:bldLst>
  </p:timing>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33400" y="3228975"/>
            <a:ext cx="7854950" cy="1752600"/>
          </a:xfrm>
        </p:spPr>
        <p:txBody>
          <a:bodyPr lIns="0" rIns="18288">
            <a:normAutofit/>
          </a:bodyPr>
          <a:lstStyle/>
          <a:p>
            <a:pPr marL="0" indent="0" algn="r" eaLnBrk="1" hangingPunct="1">
              <a:buFont typeface="Wingdings 2" pitchFamily="18" charset="2"/>
              <a:buNone/>
              <a:defRPr/>
            </a:pPr>
            <a:r>
              <a:rPr lang="en-US">
                <a:effectLst>
                  <a:outerShdw blurRad="38100" dist="38100" dir="2700000" algn="tl">
                    <a:srgbClr val="C0C0C0"/>
                  </a:outerShdw>
                </a:effectLst>
              </a:rPr>
              <a:t>The Cold War Continues</a:t>
            </a:r>
          </a:p>
          <a:p>
            <a:pPr marL="0" indent="0" algn="r" eaLnBrk="1" hangingPunct="1">
              <a:buFont typeface="Wingdings 2" pitchFamily="18" charset="2"/>
              <a:buNone/>
              <a:defRPr/>
            </a:pPr>
            <a:endParaRPr lang="en-US"/>
          </a:p>
        </p:txBody>
      </p:sp>
      <p:sp>
        <p:nvSpPr>
          <p:cNvPr id="13314" name="Text Box 4"/>
          <p:cNvSpPr txBox="1">
            <a:spLocks noChangeArrowheads="1"/>
          </p:cNvSpPr>
          <p:nvPr/>
        </p:nvSpPr>
        <p:spPr bwMode="auto">
          <a:xfrm>
            <a:off x="762000" y="1676400"/>
            <a:ext cx="4184650" cy="914400"/>
          </a:xfrm>
          <a:prstGeom prst="rect">
            <a:avLst/>
          </a:prstGeom>
          <a:noFill/>
          <a:ln w="9525">
            <a:noFill/>
            <a:miter lim="800000"/>
            <a:headEnd/>
            <a:tailEnd/>
          </a:ln>
        </p:spPr>
        <p:txBody>
          <a:bodyPr wrap="none">
            <a:spAutoFit/>
          </a:bodyPr>
          <a:lstStyle/>
          <a:p>
            <a:r>
              <a:rPr lang="en-US" sz="5400"/>
              <a:t>Nixon &amp; Ford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a:lstStyle/>
          <a:p>
            <a:r>
              <a:rPr lang="en-US" smtClean="0"/>
              <a:t>Pinochet’s Rule</a:t>
            </a:r>
          </a:p>
        </p:txBody>
      </p:sp>
      <p:sp>
        <p:nvSpPr>
          <p:cNvPr id="21507" name="Rectangle 3"/>
          <p:cNvSpPr>
            <a:spLocks noGrp="1"/>
          </p:cNvSpPr>
          <p:nvPr>
            <p:ph type="body" idx="1"/>
          </p:nvPr>
        </p:nvSpPr>
        <p:spPr/>
        <p:txBody>
          <a:bodyPr/>
          <a:lstStyle/>
          <a:p>
            <a:r>
              <a:rPr lang="en-US" smtClean="0"/>
              <a:t>3,197 confirmed dead and missing</a:t>
            </a:r>
          </a:p>
          <a:p>
            <a:r>
              <a:rPr lang="en-US" smtClean="0"/>
              <a:t>Approximately 29,000 tortured</a:t>
            </a:r>
          </a:p>
          <a:p>
            <a:r>
              <a:rPr lang="en-US" smtClean="0"/>
              <a:t>De-politicization of Chilean society</a:t>
            </a:r>
          </a:p>
          <a:p>
            <a:r>
              <a:rPr lang="en-US" smtClean="0"/>
              <a:t>Referendum on new Constitution and confirmation of Pinochet as President in 1981</a:t>
            </a:r>
          </a:p>
          <a:p>
            <a:r>
              <a:rPr lang="en-US" smtClean="0"/>
              <a:t>Referendum on new term in 1988</a:t>
            </a:r>
          </a:p>
          <a:p>
            <a:r>
              <a:rPr lang="en-US" smtClean="0"/>
              <a:t>Free elections in 1989</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algn="ctr" eaLnBrk="1" hangingPunct="1"/>
            <a:r>
              <a:rPr lang="en-US" smtClean="0"/>
              <a:t>Ford</a:t>
            </a:r>
          </a:p>
        </p:txBody>
      </p:sp>
      <p:sp>
        <p:nvSpPr>
          <p:cNvPr id="15362" name="Rectangle 3"/>
          <p:cNvSpPr>
            <a:spLocks noGrp="1"/>
          </p:cNvSpPr>
          <p:nvPr>
            <p:ph type="body" idx="1"/>
          </p:nvPr>
        </p:nvSpPr>
        <p:spPr/>
        <p:txBody>
          <a:bodyPr/>
          <a:lstStyle/>
          <a:p>
            <a:pPr eaLnBrk="1" hangingPunct="1"/>
            <a:r>
              <a:rPr lang="en-US" smtClean="0"/>
              <a:t>Context of Watergate/a short presidency</a:t>
            </a:r>
          </a:p>
          <a:p>
            <a:pPr eaLnBrk="1" hangingPunct="1"/>
            <a:r>
              <a:rPr lang="en-US" smtClean="0"/>
              <a:t>Assistant Secretary William D. Rogers</a:t>
            </a:r>
          </a:p>
          <a:p>
            <a:pPr eaLnBrk="1" hangingPunct="1"/>
            <a:r>
              <a:rPr lang="en-US" smtClean="0"/>
              <a:t>Kissinger travels to LA</a:t>
            </a:r>
          </a:p>
          <a:p>
            <a:pPr eaLnBrk="1" hangingPunct="1"/>
            <a:r>
              <a:rPr lang="en-US" smtClean="0"/>
              <a:t>More dialog</a:t>
            </a:r>
          </a:p>
          <a:p>
            <a:pPr eaLnBrk="1" hangingPunct="1"/>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p:txBody>
          <a:bodyPr/>
          <a:lstStyle/>
          <a:p>
            <a:pPr algn="ctr" eaLnBrk="1" hangingPunct="1"/>
            <a:r>
              <a:rPr lang="en-US" smtClean="0"/>
              <a:t>Nixon</a:t>
            </a:r>
          </a:p>
        </p:txBody>
      </p:sp>
      <p:sp>
        <p:nvSpPr>
          <p:cNvPr id="14338" name="Rectangle 3"/>
          <p:cNvSpPr>
            <a:spLocks noGrp="1"/>
          </p:cNvSpPr>
          <p:nvPr>
            <p:ph type="body" idx="1"/>
          </p:nvPr>
        </p:nvSpPr>
        <p:spPr/>
        <p:txBody>
          <a:bodyPr/>
          <a:lstStyle/>
          <a:p>
            <a:pPr eaLnBrk="1" hangingPunct="1"/>
            <a:r>
              <a:rPr lang="en-US" smtClean="0"/>
              <a:t>Context</a:t>
            </a:r>
          </a:p>
          <a:p>
            <a:pPr lvl="1" eaLnBrk="1" hangingPunct="1"/>
            <a:r>
              <a:rPr lang="en-US" smtClean="0"/>
              <a:t>Past history not stellar</a:t>
            </a:r>
          </a:p>
          <a:p>
            <a:pPr lvl="1" eaLnBrk="1" hangingPunct="1"/>
            <a:r>
              <a:rPr lang="en-US" smtClean="0"/>
              <a:t>Staunch anti-Communist</a:t>
            </a:r>
          </a:p>
          <a:p>
            <a:pPr lvl="1" eaLnBrk="1" hangingPunct="1"/>
            <a:r>
              <a:rPr lang="en-US" smtClean="0"/>
              <a:t>Vietnam was the big issue of the day.</a:t>
            </a:r>
          </a:p>
          <a:p>
            <a:pPr lvl="1" eaLnBrk="1" hangingPunct="1"/>
            <a:r>
              <a:rPr lang="en-US" smtClean="0"/>
              <a:t>By 1973 only three democratic states in the region (Colombia, Costa Rica and Venezuela).  Mexico was a non-military authoritarian state.</a:t>
            </a:r>
          </a:p>
          <a:p>
            <a:pPr eaLnBrk="1" hangingPunct="1">
              <a:buFont typeface="Wingdings 2" pitchFamily="18" charset="2"/>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p:txBody>
          <a:bodyPr/>
          <a:lstStyle/>
          <a:p>
            <a:r>
              <a:rPr lang="en-US" smtClean="0"/>
              <a:t>Nixon and the Region</a:t>
            </a:r>
          </a:p>
        </p:txBody>
      </p:sp>
      <p:sp>
        <p:nvSpPr>
          <p:cNvPr id="22531" name="Rectangle 3"/>
          <p:cNvSpPr>
            <a:spLocks noGrp="1"/>
          </p:cNvSpPr>
          <p:nvPr>
            <p:ph type="body" idx="1"/>
          </p:nvPr>
        </p:nvSpPr>
        <p:spPr/>
        <p:txBody>
          <a:bodyPr/>
          <a:lstStyle/>
          <a:p>
            <a:pPr eaLnBrk="1" hangingPunct="1"/>
            <a:r>
              <a:rPr lang="en-US" smtClean="0"/>
              <a:t>Did not visit the region in six years (save for a brief trip across the Mexican border:  inauguration of the Amistad dam</a:t>
            </a:r>
          </a:p>
        </p:txBody>
      </p:sp>
      <p:pic>
        <p:nvPicPr>
          <p:cNvPr id="22532" name="Picture 4"/>
          <p:cNvPicPr>
            <a:picLocks noChangeAspect="1" noChangeArrowheads="1"/>
          </p:cNvPicPr>
          <p:nvPr/>
        </p:nvPicPr>
        <p:blipFill>
          <a:blip r:embed="rId2"/>
          <a:srcRect/>
          <a:stretch>
            <a:fillRect/>
          </a:stretch>
        </p:blipFill>
        <p:spPr bwMode="auto">
          <a:xfrm>
            <a:off x="2895600" y="2819400"/>
            <a:ext cx="3810000" cy="2533650"/>
          </a:xfrm>
          <a:prstGeom prst="rect">
            <a:avLst/>
          </a:prstGeom>
          <a:noFill/>
          <a:ln w="9525">
            <a:noFill/>
            <a:miter lim="800000"/>
            <a:headEnd/>
            <a:tailEnd/>
          </a:ln>
          <a:effectLst/>
        </p:spPr>
      </p:pic>
      <p:sp>
        <p:nvSpPr>
          <p:cNvPr id="22534" name="Rectangle 6"/>
          <p:cNvSpPr>
            <a:spLocks noChangeArrowheads="1"/>
          </p:cNvSpPr>
          <p:nvPr/>
        </p:nvSpPr>
        <p:spPr bwMode="auto">
          <a:xfrm>
            <a:off x="2667000" y="5392738"/>
            <a:ext cx="4824413" cy="1465262"/>
          </a:xfrm>
          <a:prstGeom prst="rect">
            <a:avLst/>
          </a:prstGeom>
          <a:noFill/>
          <a:ln w="9525">
            <a:noFill/>
            <a:miter lim="800000"/>
            <a:headEnd/>
            <a:tailEnd/>
          </a:ln>
          <a:effectLst/>
        </p:spPr>
        <p:txBody>
          <a:bodyPr anchor="ctr">
            <a:spAutoFit/>
          </a:bodyPr>
          <a:lstStyle/>
          <a:p>
            <a:pPr eaLnBrk="0" hangingPunct="0"/>
            <a:r>
              <a:rPr lang="en-US" i="1"/>
              <a:t>President Richard Nixon and Mexico's President Gustavo Diaz Ordaz shake hands at a ceremony on the Mexico side of the Rio Grande River after dedicating the Amistad Dam, in background. September 8, 1969</a:t>
            </a: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smtClean="0"/>
              <a:t>Nixon and the Region</a:t>
            </a:r>
          </a:p>
        </p:txBody>
      </p:sp>
      <p:sp>
        <p:nvSpPr>
          <p:cNvPr id="23555" name="Rectangle 3"/>
          <p:cNvSpPr>
            <a:spLocks noGrp="1"/>
          </p:cNvSpPr>
          <p:nvPr>
            <p:ph type="body" idx="1"/>
          </p:nvPr>
        </p:nvSpPr>
        <p:spPr/>
        <p:txBody>
          <a:bodyPr/>
          <a:lstStyle/>
          <a:p>
            <a:pPr eaLnBrk="1" hangingPunct="1"/>
            <a:r>
              <a:rPr lang="en-US" smtClean="0"/>
              <a:t>“Low Profile”/“No Profile”</a:t>
            </a:r>
          </a:p>
          <a:p>
            <a:pPr eaLnBrk="1" hangingPunct="1"/>
            <a:r>
              <a:rPr lang="en-US" smtClean="0"/>
              <a:t>Rockefeller Report (see 185-186)</a:t>
            </a:r>
          </a:p>
          <a:p>
            <a:pPr eaLnBrk="1" hangingPunct="1"/>
            <a:r>
              <a:rPr lang="en-US" smtClean="0"/>
              <a:t>“Trade not Aid”</a:t>
            </a:r>
          </a:p>
          <a:p>
            <a:pPr eaLnBrk="1" hangingPunct="1"/>
            <a:r>
              <a:rPr lang="en-US" smtClean="0"/>
              <a:t>Support for military regimes</a:t>
            </a:r>
          </a:p>
          <a:p>
            <a:pPr eaLnBrk="1" hangingPunct="1"/>
            <a:r>
              <a:rPr lang="en-US" smtClean="0"/>
              <a:t>Preference for cooperation over confrontation</a:t>
            </a:r>
          </a:p>
          <a:p>
            <a:pPr eaLnBrk="1" hangingPunct="1"/>
            <a:r>
              <a:rPr lang="en-US" smtClean="0"/>
              <a:t>War on Drugs</a:t>
            </a:r>
          </a:p>
          <a:p>
            <a:pPr lvl="1" eaLnBrk="1" hangingPunct="1"/>
            <a:r>
              <a:rPr lang="en-US" smtClean="0"/>
              <a:t>Operation Intercept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mtClean="0"/>
              <a:t>Chile</a:t>
            </a:r>
          </a:p>
        </p:txBody>
      </p:sp>
      <p:sp>
        <p:nvSpPr>
          <p:cNvPr id="16387" name="Rectangle 3"/>
          <p:cNvSpPr>
            <a:spLocks noGrp="1"/>
          </p:cNvSpPr>
          <p:nvPr>
            <p:ph type="body" idx="1"/>
          </p:nvPr>
        </p:nvSpPr>
        <p:spPr/>
        <p:txBody>
          <a:bodyPr/>
          <a:lstStyle/>
          <a:p>
            <a:pPr eaLnBrk="1" hangingPunct="1"/>
            <a:r>
              <a:rPr lang="en-US" smtClean="0"/>
              <a:t>Chile</a:t>
            </a:r>
            <a:endParaRPr lang="en-US" u="sng" smtClean="0"/>
          </a:p>
          <a:p>
            <a:pPr lvl="1"/>
            <a:r>
              <a:rPr lang="en-US" smtClean="0"/>
              <a:t>In Nixon's memoirs, he said he quoted an informant who told him that Latin America could become "a red sandwich" with Cuba on one side and Chile on the other. He directed the CIA to "make the Chilean economy scream." </a:t>
            </a:r>
          </a:p>
          <a:p>
            <a:pPr lvl="1">
              <a:buFont typeface="Wingdings 2" pitchFamily="18" charset="2"/>
              <a:buNone/>
            </a:pPr>
            <a:r>
              <a:rPr lang="en-US" sz="1200" smtClean="0"/>
              <a:t>	(Source:  http://www.washingtonpost.com/wp-dyn/content/article/2006/12/10/AR2006121000302_3.html)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p:cNvSpPr>
          <p:nvPr>
            <p:ph type="title"/>
          </p:nvPr>
        </p:nvSpPr>
        <p:spPr/>
        <p:txBody>
          <a:bodyPr/>
          <a:lstStyle/>
          <a:p>
            <a:r>
              <a:rPr lang="en-US" sz="4600" smtClean="0"/>
              <a:t>Chilean Coup:  September 11, 1973</a:t>
            </a:r>
          </a:p>
        </p:txBody>
      </p:sp>
      <p:pic>
        <p:nvPicPr>
          <p:cNvPr id="17412" name="Picture 4"/>
          <p:cNvPicPr>
            <a:picLocks noChangeAspect="1" noChangeArrowheads="1"/>
          </p:cNvPicPr>
          <p:nvPr/>
        </p:nvPicPr>
        <p:blipFill>
          <a:blip r:embed="rId2"/>
          <a:srcRect/>
          <a:stretch>
            <a:fillRect/>
          </a:stretch>
        </p:blipFill>
        <p:spPr bwMode="auto">
          <a:xfrm>
            <a:off x="381000" y="1752600"/>
            <a:ext cx="8534400" cy="498475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p:txBody>
          <a:bodyPr/>
          <a:lstStyle/>
          <a:p>
            <a:r>
              <a:rPr lang="en-US" smtClean="0"/>
              <a:t>Chilean Coup</a:t>
            </a:r>
          </a:p>
        </p:txBody>
      </p:sp>
      <p:pic>
        <p:nvPicPr>
          <p:cNvPr id="18437" name="Picture 5"/>
          <p:cNvPicPr>
            <a:picLocks noChangeAspect="1" noChangeArrowheads="1"/>
          </p:cNvPicPr>
          <p:nvPr/>
        </p:nvPicPr>
        <p:blipFill>
          <a:blip r:embed="rId2"/>
          <a:srcRect/>
          <a:stretch>
            <a:fillRect/>
          </a:stretch>
        </p:blipFill>
        <p:spPr bwMode="auto">
          <a:xfrm>
            <a:off x="381000" y="1905000"/>
            <a:ext cx="4267200" cy="2379663"/>
          </a:xfrm>
          <a:prstGeom prst="rect">
            <a:avLst/>
          </a:prstGeom>
          <a:noFill/>
          <a:ln w="9525">
            <a:noFill/>
            <a:miter lim="800000"/>
            <a:headEnd/>
            <a:tailEnd/>
          </a:ln>
          <a:effectLst/>
        </p:spPr>
      </p:pic>
      <p:pic>
        <p:nvPicPr>
          <p:cNvPr id="18438" name="Picture 6"/>
          <p:cNvPicPr>
            <a:picLocks noChangeAspect="1" noChangeArrowheads="1"/>
          </p:cNvPicPr>
          <p:nvPr/>
        </p:nvPicPr>
        <p:blipFill>
          <a:blip r:embed="rId3"/>
          <a:srcRect/>
          <a:stretch>
            <a:fillRect/>
          </a:stretch>
        </p:blipFill>
        <p:spPr bwMode="auto">
          <a:xfrm>
            <a:off x="6019800" y="1905000"/>
            <a:ext cx="2857500" cy="2200275"/>
          </a:xfrm>
          <a:prstGeom prst="rect">
            <a:avLst/>
          </a:prstGeom>
          <a:noFill/>
          <a:ln w="9525">
            <a:noFill/>
            <a:miter lim="800000"/>
            <a:headEnd/>
            <a:tailEnd/>
          </a:ln>
          <a:effectLst/>
        </p:spPr>
      </p:pic>
      <p:pic>
        <p:nvPicPr>
          <p:cNvPr id="18439" name="Picture 7"/>
          <p:cNvPicPr>
            <a:picLocks noChangeAspect="1" noChangeArrowheads="1"/>
          </p:cNvPicPr>
          <p:nvPr/>
        </p:nvPicPr>
        <p:blipFill>
          <a:blip r:embed="rId4"/>
          <a:srcRect/>
          <a:stretch>
            <a:fillRect/>
          </a:stretch>
        </p:blipFill>
        <p:spPr bwMode="auto">
          <a:xfrm>
            <a:off x="381000" y="4419600"/>
            <a:ext cx="2428875" cy="2238375"/>
          </a:xfrm>
          <a:prstGeom prst="rect">
            <a:avLst/>
          </a:prstGeom>
          <a:noFill/>
          <a:ln w="9525">
            <a:noFill/>
            <a:miter lim="800000"/>
            <a:headEnd/>
            <a:tailEnd/>
          </a:ln>
          <a:effectLst/>
        </p:spPr>
      </p:pic>
      <p:pic>
        <p:nvPicPr>
          <p:cNvPr id="18440" name="Picture 8"/>
          <p:cNvPicPr>
            <a:picLocks noChangeAspect="1" noChangeArrowheads="1"/>
          </p:cNvPicPr>
          <p:nvPr/>
        </p:nvPicPr>
        <p:blipFill>
          <a:blip r:embed="rId5"/>
          <a:srcRect/>
          <a:stretch>
            <a:fillRect/>
          </a:stretch>
        </p:blipFill>
        <p:spPr bwMode="auto">
          <a:xfrm>
            <a:off x="6019800" y="4114800"/>
            <a:ext cx="2857500" cy="2562225"/>
          </a:xfrm>
          <a:prstGeom prst="rect">
            <a:avLst/>
          </a:prstGeom>
          <a:noFill/>
          <a:ln w="9525">
            <a:noFill/>
            <a:miter lim="800000"/>
            <a:headEnd/>
            <a:tailEnd/>
          </a:ln>
          <a:effectLst/>
        </p:spPr>
      </p:pic>
      <p:pic>
        <p:nvPicPr>
          <p:cNvPr id="18441" name="Picture 9"/>
          <p:cNvPicPr>
            <a:picLocks noChangeAspect="1" noChangeArrowheads="1"/>
          </p:cNvPicPr>
          <p:nvPr/>
        </p:nvPicPr>
        <p:blipFill>
          <a:blip r:embed="rId6"/>
          <a:srcRect/>
          <a:stretch>
            <a:fillRect/>
          </a:stretch>
        </p:blipFill>
        <p:spPr bwMode="auto">
          <a:xfrm>
            <a:off x="2971800" y="4495800"/>
            <a:ext cx="2857500" cy="1914525"/>
          </a:xfrm>
          <a:prstGeom prst="rect">
            <a:avLst/>
          </a:prstGeom>
          <a:noFill/>
          <a:ln w="9525">
            <a:noFill/>
            <a:miter lim="800000"/>
            <a:headEnd/>
            <a:tailEnd/>
          </a:ln>
          <a:effectLst/>
        </p:spPr>
      </p:pic>
      <p:pic>
        <p:nvPicPr>
          <p:cNvPr id="18442" name="Picture 10"/>
          <p:cNvPicPr>
            <a:picLocks noChangeAspect="1" noChangeArrowheads="1"/>
          </p:cNvPicPr>
          <p:nvPr/>
        </p:nvPicPr>
        <p:blipFill>
          <a:blip r:embed="rId7"/>
          <a:srcRect/>
          <a:stretch>
            <a:fillRect/>
          </a:stretch>
        </p:blipFill>
        <p:spPr bwMode="auto">
          <a:xfrm>
            <a:off x="5257800" y="0"/>
            <a:ext cx="3581400" cy="183991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r>
              <a:rPr lang="en-US" smtClean="0"/>
              <a:t>General Augusto Pinochet</a:t>
            </a:r>
          </a:p>
        </p:txBody>
      </p:sp>
      <p:pic>
        <p:nvPicPr>
          <p:cNvPr id="19461" name="Picture 5"/>
          <p:cNvPicPr>
            <a:picLocks noChangeAspect="1" noChangeArrowheads="1"/>
          </p:cNvPicPr>
          <p:nvPr/>
        </p:nvPicPr>
        <p:blipFill>
          <a:blip r:embed="rId2"/>
          <a:srcRect/>
          <a:stretch>
            <a:fillRect/>
          </a:stretch>
        </p:blipFill>
        <p:spPr bwMode="auto">
          <a:xfrm>
            <a:off x="5715000" y="1828800"/>
            <a:ext cx="3276600" cy="4876800"/>
          </a:xfrm>
          <a:prstGeom prst="rect">
            <a:avLst/>
          </a:prstGeom>
          <a:noFill/>
          <a:ln w="9525">
            <a:noFill/>
            <a:miter lim="800000"/>
            <a:headEnd/>
            <a:tailEnd/>
          </a:ln>
          <a:effectLst/>
        </p:spPr>
      </p:pic>
      <p:pic>
        <p:nvPicPr>
          <p:cNvPr id="19462" name="Picture 6"/>
          <p:cNvPicPr>
            <a:picLocks noChangeAspect="1" noChangeArrowheads="1"/>
          </p:cNvPicPr>
          <p:nvPr/>
        </p:nvPicPr>
        <p:blipFill>
          <a:blip r:embed="rId3"/>
          <a:srcRect/>
          <a:stretch>
            <a:fillRect/>
          </a:stretch>
        </p:blipFill>
        <p:spPr bwMode="auto">
          <a:xfrm>
            <a:off x="533400" y="1828800"/>
            <a:ext cx="4457700" cy="2876550"/>
          </a:xfrm>
          <a:prstGeom prst="rect">
            <a:avLst/>
          </a:prstGeom>
          <a:noFill/>
          <a:ln w="9525">
            <a:noFill/>
            <a:miter lim="800000"/>
            <a:headEnd/>
            <a:tailEnd/>
          </a:ln>
          <a:effectLst/>
        </p:spPr>
      </p:pic>
      <p:pic>
        <p:nvPicPr>
          <p:cNvPr id="19463" name="Picture 7"/>
          <p:cNvPicPr>
            <a:picLocks noChangeAspect="1" noChangeArrowheads="1"/>
          </p:cNvPicPr>
          <p:nvPr/>
        </p:nvPicPr>
        <p:blipFill>
          <a:blip r:embed="rId4"/>
          <a:srcRect/>
          <a:stretch>
            <a:fillRect/>
          </a:stretch>
        </p:blipFill>
        <p:spPr bwMode="auto">
          <a:xfrm>
            <a:off x="1752600" y="4800600"/>
            <a:ext cx="2171700" cy="18097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p:txBody>
          <a:bodyPr/>
          <a:lstStyle/>
          <a:p>
            <a:r>
              <a:rPr lang="en-US" smtClean="0"/>
              <a:t>General Augusto Pinochet</a:t>
            </a:r>
          </a:p>
        </p:txBody>
      </p:sp>
      <p:sp>
        <p:nvSpPr>
          <p:cNvPr id="20483" name="Rectangle 3"/>
          <p:cNvSpPr>
            <a:spLocks noGrp="1"/>
          </p:cNvSpPr>
          <p:nvPr>
            <p:ph type="body" idx="1"/>
          </p:nvPr>
        </p:nvSpPr>
        <p:spPr/>
        <p:txBody>
          <a:bodyPr/>
          <a:lstStyle/>
          <a:p>
            <a:r>
              <a:rPr lang="en-US" smtClean="0"/>
              <a:t>Appointed to be head of the Army by President Salvador Allende (indeed, Commander-in-chief less than a month before the coup)</a:t>
            </a:r>
          </a:p>
          <a:p>
            <a:r>
              <a:rPr lang="en-US" smtClean="0"/>
              <a:t>Led Chile solely from 1974-1990 (led military junta 1973-1974)</a:t>
            </a:r>
          </a:p>
          <a:p>
            <a:r>
              <a:rPr lang="en-US" smtClean="0"/>
              <a:t>Remained Commander-in-chief until 1997</a:t>
            </a:r>
          </a:p>
          <a:p>
            <a:r>
              <a:rPr lang="en-US" smtClean="0"/>
              <a:t>Senator for life (under constitution he wrote) (retired in 2002)</a:t>
            </a:r>
          </a:p>
          <a:p>
            <a:r>
              <a:rPr lang="en-US" smtClean="0"/>
              <a:t>Died on December 10, 2006</a:t>
            </a:r>
          </a:p>
          <a:p>
            <a:endParaRPr lang="en-US" smtClean="0"/>
          </a:p>
          <a:p>
            <a:endParaRPr lang="en-US" smtClean="0"/>
          </a:p>
        </p:txBody>
      </p:sp>
    </p:spTree>
  </p:cSld>
  <p:clrMapOvr>
    <a:masterClrMapping/>
  </p:clrMapOvr>
</p:sld>
</file>

<file path=ppt/theme/theme1.xml><?xml version="1.0" encoding="utf-8"?>
<a:theme xmlns:a="http://schemas.openxmlformats.org/drawingml/2006/main" name="1_Flow">
  <a:themeElements>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442</TotalTime>
  <Words>289</Words>
  <Application>Microsoft Office PowerPoint</Application>
  <PresentationFormat>On-screen Show (4:3)</PresentationFormat>
  <Paragraphs>44</Paragraphs>
  <Slides>11</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11</vt:i4>
      </vt:variant>
    </vt:vector>
  </HeadingPairs>
  <TitlesOfParts>
    <vt:vector size="16" baseType="lpstr">
      <vt:lpstr>Arial</vt:lpstr>
      <vt:lpstr>Calibri</vt:lpstr>
      <vt:lpstr>Constantia</vt:lpstr>
      <vt:lpstr>Wingdings 2</vt:lpstr>
      <vt:lpstr>1_Flow</vt:lpstr>
      <vt:lpstr>Slide 1</vt:lpstr>
      <vt:lpstr>Nixon</vt:lpstr>
      <vt:lpstr>Nixon and the Region</vt:lpstr>
      <vt:lpstr>Nixon and the Region</vt:lpstr>
      <vt:lpstr>Chile</vt:lpstr>
      <vt:lpstr>Chilean Coup:  September 11, 1973</vt:lpstr>
      <vt:lpstr>Chilean Coup</vt:lpstr>
      <vt:lpstr>General Augusto Pinochet</vt:lpstr>
      <vt:lpstr>General Augusto Pinochet</vt:lpstr>
      <vt:lpstr>Pinochet’s Rule</vt:lpstr>
      <vt:lpstr>Ford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 Roosevelt’s Neighborhood</dc:title>
  <dc:creator>Steven L. Taylor</dc:creator>
  <cp:lastModifiedBy>Troy University</cp:lastModifiedBy>
  <cp:revision>19</cp:revision>
  <dcterms:created xsi:type="dcterms:W3CDTF">2007-08-26T01:41:53Z</dcterms:created>
  <dcterms:modified xsi:type="dcterms:W3CDTF">2007-09-12T14:59:19Z</dcterms:modified>
</cp:coreProperties>
</file>