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2" r:id="rId5"/>
    <p:sldId id="264" r:id="rId6"/>
    <p:sldId id="265" r:id="rId7"/>
    <p:sldId id="266" r:id="rId8"/>
    <p:sldId id="260" r:id="rId9"/>
    <p:sldId id="259" r:id="rId10"/>
    <p:sldId id="267"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6" d="100"/>
          <a:sy n="76" d="100"/>
        </p:scale>
        <p:origin x="-96"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7C17E0C-3482-428B-B692-6AB85F0361B6}" type="datetimeFigureOut">
              <a:rPr lang="en-US" smtClean="0"/>
              <a:pPr/>
              <a:t>9/17/2007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839F0E1-473E-4839-AF32-EC15B17A5F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C17E0C-3482-428B-B692-6AB85F0361B6}" type="datetimeFigureOut">
              <a:rPr lang="en-US" smtClean="0"/>
              <a:pPr/>
              <a:t>9/17/2007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9F0E1-473E-4839-AF32-EC15B17A5F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C17E0C-3482-428B-B692-6AB85F0361B6}" type="datetimeFigureOut">
              <a:rPr lang="en-US" smtClean="0"/>
              <a:pPr/>
              <a:t>9/17/2007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9F0E1-473E-4839-AF32-EC15B17A5F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C17E0C-3482-428B-B692-6AB85F0361B6}" type="datetimeFigureOut">
              <a:rPr lang="en-US" smtClean="0"/>
              <a:pPr/>
              <a:t>9/17/2007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9F0E1-473E-4839-AF32-EC15B17A5F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C17E0C-3482-428B-B692-6AB85F0361B6}" type="datetimeFigureOut">
              <a:rPr lang="en-US" smtClean="0"/>
              <a:pPr/>
              <a:t>9/17/2007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9F0E1-473E-4839-AF32-EC15B17A5F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C17E0C-3482-428B-B692-6AB85F0361B6}" type="datetimeFigureOut">
              <a:rPr lang="en-US" smtClean="0"/>
              <a:pPr/>
              <a:t>9/17/2007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9F0E1-473E-4839-AF32-EC15B17A5F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C17E0C-3482-428B-B692-6AB85F0361B6}" type="datetimeFigureOut">
              <a:rPr lang="en-US" smtClean="0"/>
              <a:pPr/>
              <a:t>9/17/2007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39F0E1-473E-4839-AF32-EC15B17A5F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C17E0C-3482-428B-B692-6AB85F0361B6}" type="datetimeFigureOut">
              <a:rPr lang="en-US" smtClean="0"/>
              <a:pPr/>
              <a:t>9/17/2007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39F0E1-473E-4839-AF32-EC15B17A5F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17E0C-3482-428B-B692-6AB85F0361B6}" type="datetimeFigureOut">
              <a:rPr lang="en-US" smtClean="0"/>
              <a:pPr/>
              <a:t>9/17/2007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39F0E1-473E-4839-AF32-EC15B17A5F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C17E0C-3482-428B-B692-6AB85F0361B6}" type="datetimeFigureOut">
              <a:rPr lang="en-US" smtClean="0"/>
              <a:pPr/>
              <a:t>9/17/2007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9F0E1-473E-4839-AF32-EC15B17A5F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C17E0C-3482-428B-B692-6AB85F0361B6}" type="datetimeFigureOut">
              <a:rPr lang="en-US" smtClean="0"/>
              <a:pPr/>
              <a:t>9/17/2007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839F0E1-473E-4839-AF32-EC15B17A5FB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C17E0C-3482-428B-B692-6AB85F0361B6}" type="datetimeFigureOut">
              <a:rPr lang="en-US" smtClean="0"/>
              <a:pPr/>
              <a:t>9/17/2007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839F0E1-473E-4839-AF32-EC15B17A5FB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mmentarymagazine.com/cm/main/viewArticle.html?id=618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Reagan</a:t>
            </a:r>
            <a:endParaRPr lang="en-US" dirty="0"/>
          </a:p>
        </p:txBody>
      </p:sp>
      <p:sp>
        <p:nvSpPr>
          <p:cNvPr id="3" name="Subtitle 2"/>
          <p:cNvSpPr>
            <a:spLocks noGrp="1"/>
          </p:cNvSpPr>
          <p:nvPr>
            <p:ph type="subTitle" idx="1"/>
          </p:nvPr>
        </p:nvSpPr>
        <p:spPr/>
        <p:txBody>
          <a:bodyPr/>
          <a:lstStyle/>
          <a:p>
            <a:r>
              <a:rPr lang="en-US" dirty="0" smtClean="0"/>
              <a:t>The Final Chapter of the Cold War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Reagan</a:t>
            </a:r>
            <a:endParaRPr lang="en-US" dirty="0"/>
          </a:p>
        </p:txBody>
      </p:sp>
      <p:sp>
        <p:nvSpPr>
          <p:cNvPr id="3" name="Content Placeholder 2"/>
          <p:cNvSpPr>
            <a:spLocks noGrp="1"/>
          </p:cNvSpPr>
          <p:nvPr>
            <p:ph idx="1"/>
          </p:nvPr>
        </p:nvSpPr>
        <p:spPr/>
        <p:txBody>
          <a:bodyPr>
            <a:normAutofit/>
          </a:bodyPr>
          <a:lstStyle/>
          <a:p>
            <a:pPr lvl="1"/>
            <a:r>
              <a:rPr lang="en-US" dirty="0" smtClean="0"/>
              <a:t>El Salvador</a:t>
            </a:r>
          </a:p>
          <a:p>
            <a:pPr lvl="2"/>
            <a:r>
              <a:rPr lang="en-US" dirty="0" smtClean="0"/>
              <a:t>Avoiding another Nicaragua (a.k.a., “The Other Cuba”)</a:t>
            </a:r>
          </a:p>
          <a:p>
            <a:pPr lvl="2"/>
            <a:r>
              <a:rPr lang="en-US" dirty="0" smtClean="0"/>
              <a:t>Domino Theory</a:t>
            </a:r>
          </a:p>
          <a:p>
            <a:pPr lvl="2"/>
            <a:r>
              <a:rPr lang="en-US" dirty="0" smtClean="0"/>
              <a:t>Support for the regime</a:t>
            </a:r>
          </a:p>
          <a:p>
            <a:pPr lvl="2"/>
            <a:r>
              <a:rPr lang="en-US" dirty="0" smtClean="0"/>
              <a:t>Turning a blind eye to human rights abuses (e.g., the dismissal of </a:t>
            </a:r>
            <a:r>
              <a:rPr lang="en-US" smtClean="0"/>
              <a:t>Ambassador White)</a:t>
            </a:r>
            <a:endParaRPr lang="en-US" dirty="0" smtClean="0"/>
          </a:p>
          <a:p>
            <a:pPr lvl="2"/>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Reagan</a:t>
            </a:r>
            <a:endParaRPr lang="en-US" dirty="0"/>
          </a:p>
        </p:txBody>
      </p:sp>
      <p:sp>
        <p:nvSpPr>
          <p:cNvPr id="3" name="Content Placeholder 2"/>
          <p:cNvSpPr>
            <a:spLocks noGrp="1"/>
          </p:cNvSpPr>
          <p:nvPr>
            <p:ph idx="1"/>
          </p:nvPr>
        </p:nvSpPr>
        <p:spPr/>
        <p:txBody>
          <a:bodyPr>
            <a:normAutofit/>
          </a:bodyPr>
          <a:lstStyle/>
          <a:p>
            <a:pPr lvl="1"/>
            <a:r>
              <a:rPr lang="en-US" dirty="0" smtClean="0"/>
              <a:t>Nicaragua</a:t>
            </a:r>
          </a:p>
          <a:p>
            <a:pPr lvl="2"/>
            <a:r>
              <a:rPr lang="en-US" dirty="0" smtClean="0"/>
              <a:t>The Contras</a:t>
            </a:r>
          </a:p>
          <a:p>
            <a:pPr lvl="2"/>
            <a:r>
              <a:rPr lang="en-US" dirty="0" smtClean="0"/>
              <a:t>Iran-Contra</a:t>
            </a:r>
          </a:p>
          <a:p>
            <a:pPr lvl="3"/>
            <a:r>
              <a:rPr lang="en-US" dirty="0" smtClean="0"/>
              <a:t>Boland </a:t>
            </a:r>
            <a:r>
              <a:rPr lang="en-US" dirty="0" smtClean="0"/>
              <a:t>Amendment</a:t>
            </a:r>
          </a:p>
          <a:p>
            <a:pPr lvl="3"/>
            <a:r>
              <a:rPr lang="en-US" dirty="0" smtClean="0"/>
              <a:t>Arms for hostages</a:t>
            </a:r>
          </a:p>
          <a:p>
            <a:pPr lvl="3"/>
            <a:r>
              <a:rPr lang="en-US" dirty="0" smtClean="0"/>
              <a:t>Oliver North</a:t>
            </a:r>
            <a:endParaRPr lang="en-US" dirty="0" smtClean="0"/>
          </a:p>
          <a:p>
            <a:r>
              <a:rPr lang="en-US" dirty="0" smtClean="0"/>
              <a:t>Misc Observation on Hemispheric Relations</a:t>
            </a:r>
          </a:p>
          <a:p>
            <a:pPr lvl="1"/>
            <a:r>
              <a:rPr lang="en-US" dirty="0" smtClean="0"/>
              <a:t>More evidence that toasts are dangerous</a:t>
            </a:r>
          </a:p>
          <a:p>
            <a:pPr lvl="1"/>
            <a:r>
              <a:rPr lang="en-US" dirty="0" smtClean="0"/>
              <a:t>Seeds of NAFTA</a:t>
            </a:r>
          </a:p>
          <a:p>
            <a:pPr lvl="1"/>
            <a:endParaRPr lang="en-US" dirty="0" smtClean="0"/>
          </a:p>
          <a:p>
            <a:pPr lvl="1"/>
            <a:endParaRPr lang="en-US" dirty="0" smtClean="0"/>
          </a:p>
          <a:p>
            <a:endParaRPr lang="en-US" dirty="0"/>
          </a:p>
        </p:txBody>
      </p:sp>
      <p:pic>
        <p:nvPicPr>
          <p:cNvPr id="1026" name="Picture 2"/>
          <p:cNvPicPr>
            <a:picLocks noChangeAspect="1" noChangeArrowheads="1"/>
          </p:cNvPicPr>
          <p:nvPr/>
        </p:nvPicPr>
        <p:blipFill>
          <a:blip r:embed="rId2"/>
          <a:srcRect/>
          <a:stretch>
            <a:fillRect/>
          </a:stretch>
        </p:blipFill>
        <p:spPr bwMode="auto">
          <a:xfrm>
            <a:off x="4191000" y="1143000"/>
            <a:ext cx="2381250" cy="31337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Reagan</a:t>
            </a:r>
            <a:endParaRPr lang="en-US" dirty="0"/>
          </a:p>
        </p:txBody>
      </p:sp>
      <p:sp>
        <p:nvSpPr>
          <p:cNvPr id="3" name="Content Placeholder 2"/>
          <p:cNvSpPr>
            <a:spLocks noGrp="1"/>
          </p:cNvSpPr>
          <p:nvPr>
            <p:ph idx="1"/>
          </p:nvPr>
        </p:nvSpPr>
        <p:spPr/>
        <p:txBody>
          <a:bodyPr>
            <a:normAutofit/>
          </a:bodyPr>
          <a:lstStyle/>
          <a:p>
            <a:pPr lvl="0"/>
            <a:r>
              <a:rPr lang="en-US" dirty="0" smtClean="0"/>
              <a:t>Context</a:t>
            </a:r>
          </a:p>
          <a:p>
            <a:pPr lvl="1"/>
            <a:r>
              <a:rPr lang="en-US" dirty="0" smtClean="0"/>
              <a:t>Aftermath of Carter administration</a:t>
            </a:r>
            <a:endParaRPr lang="en-US" dirty="0" smtClean="0"/>
          </a:p>
          <a:p>
            <a:pPr lvl="1"/>
            <a:r>
              <a:rPr lang="en-US" dirty="0" smtClean="0"/>
              <a:t>Central </a:t>
            </a:r>
            <a:r>
              <a:rPr lang="en-US" dirty="0" smtClean="0"/>
              <a:t>America</a:t>
            </a:r>
          </a:p>
          <a:p>
            <a:pPr lvl="1"/>
            <a:r>
              <a:rPr lang="en-US" dirty="0" smtClean="0"/>
              <a:t>The “gang that lost Vietnam”</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Context</a:t>
            </a:r>
            <a:endParaRPr lang="en-US" dirty="0"/>
          </a:p>
        </p:txBody>
      </p:sp>
      <p:sp>
        <p:nvSpPr>
          <p:cNvPr id="3" name="Content Placeholder 2"/>
          <p:cNvSpPr>
            <a:spLocks noGrp="1"/>
          </p:cNvSpPr>
          <p:nvPr>
            <p:ph idx="1"/>
          </p:nvPr>
        </p:nvSpPr>
        <p:spPr/>
        <p:txBody>
          <a:bodyPr/>
          <a:lstStyle/>
          <a:p>
            <a:r>
              <a:rPr lang="en-US" dirty="0" smtClean="0"/>
              <a:t>“Neoconservatives” (noted by </a:t>
            </a:r>
            <a:r>
              <a:rPr lang="en-US" dirty="0" err="1" smtClean="0"/>
              <a:t>Raymont</a:t>
            </a:r>
            <a:r>
              <a:rPr lang="en-US" dirty="0" smtClean="0"/>
              <a:t>:  Irving </a:t>
            </a:r>
            <a:r>
              <a:rPr lang="en-US" dirty="0" err="1" smtClean="0"/>
              <a:t>Kristol</a:t>
            </a:r>
            <a:r>
              <a:rPr lang="en-US" dirty="0" smtClean="0"/>
              <a:t>, Norman </a:t>
            </a:r>
            <a:r>
              <a:rPr lang="en-US" dirty="0" err="1" smtClean="0"/>
              <a:t>Podhoretz</a:t>
            </a:r>
            <a:r>
              <a:rPr lang="en-US" dirty="0" smtClean="0"/>
              <a:t>, George Will and others)</a:t>
            </a:r>
          </a:p>
          <a:p>
            <a:r>
              <a:rPr lang="en-US" dirty="0" smtClean="0"/>
              <a:t>Kirkpatrick </a:t>
            </a:r>
            <a:r>
              <a:rPr lang="en-US" dirty="0" smtClean="0"/>
              <a:t>and “Dictatorship and Double Standards”</a:t>
            </a:r>
          </a:p>
          <a:p>
            <a:pPr lvl="1"/>
            <a:r>
              <a:rPr lang="en-US" dirty="0" smtClean="0"/>
              <a:t>Nicaragua</a:t>
            </a:r>
          </a:p>
          <a:p>
            <a:pPr lvl="1"/>
            <a:r>
              <a:rPr lang="en-US" dirty="0" smtClean="0"/>
              <a:t>Iran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Kirkpatrick </a:t>
            </a:r>
            <a:r>
              <a:rPr lang="en-US" sz="1600" dirty="0" smtClean="0"/>
              <a:t>(</a:t>
            </a:r>
            <a:r>
              <a:rPr lang="en-US" sz="1600" dirty="0" smtClean="0">
                <a:hlinkClick r:id="rId2"/>
              </a:rPr>
              <a:t>http://</a:t>
            </a:r>
            <a:r>
              <a:rPr lang="en-US" sz="1600" dirty="0" smtClean="0">
                <a:hlinkClick r:id="rId2"/>
              </a:rPr>
              <a:t>www.commentarymagazine.com/cm/main/viewArticle.html?id=6189</a:t>
            </a:r>
            <a:r>
              <a:rPr lang="en-US" sz="1600" dirty="0" smtClean="0"/>
              <a:t>)</a:t>
            </a:r>
            <a:endParaRPr lang="en-US" sz="1600"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a:t>
            </a:r>
            <a:r>
              <a:rPr lang="en-US" dirty="0" smtClean="0"/>
              <a:t>The failure of the Carter administration's foreign policy is now clear to everyone except its architects, and even they must entertain private doubts, from time to time, about a policy whose crowning achievement has been to lay the groundwork for a transfer of the Panama Canal from the United States to a swaggering Latin dictator of </a:t>
            </a:r>
            <a:r>
              <a:rPr lang="en-US" dirty="0" err="1" smtClean="0"/>
              <a:t>Castroite</a:t>
            </a:r>
            <a:r>
              <a:rPr lang="en-US" dirty="0" smtClean="0"/>
              <a:t> bent. In the thirty-odd months since the inauguration of Jimmy Carter as President there has occurred a dramatic Soviet military buildup, matched by the stagnation of American armed forces, and a dramatic extension of Soviet influence in the Horn of Africa, Afghanistan, Southern Africa, and the Caribbean, matched by a declining American position in all these areas. The U.S. has never tried so hard and failed so utterly to make and keep friends in the Third World</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Kirkpatrick</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smtClean="0"/>
              <a:t>	“Both Somoza and the Shah enjoyed long tenure, large personal fortunes (much of which were no doubt appropriated from general revenues), and good relations with the United States. The Shah and Somoza were not only anti-Communist, they were positively friendly to the U.S., sending their sons and others to be educated in our universities, voting with us in the United Nations, and regularly supporting American interests and positions even when these entailed personal and political cost. The embassies of both governments were active in Washington social life, and were frequented by powerful Americans who occupied major roles in this nation's diplomatic, military, and political life. And the Shah and Somoza themselves were both welcome in Washington, and had many American friends.”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Kirkpatrick</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“Nowhere </a:t>
            </a:r>
            <a:r>
              <a:rPr lang="en-US" dirty="0" smtClean="0"/>
              <a:t>is the affinity of liberalism, Christianity, and Marxist socialism more apparent than among liberals who are "duped" time after time into supporting "liberators" who turn out to be totalitarians, and among Left-leaning clerics whose attraction to a secular style of "redemptive community" is stronger than their outrage at the hostility of socialist regimes to religion. In Jimmy Carter--egalitarian, optimist, liberal, Christian--the tendency to be repelled by frankly non-democratic rulers and hierarchical societies is almost as strong as the tendency to be attracted to the idea of popular revolution, liberation, and progress. Carter is, </a:t>
            </a:r>
            <a:r>
              <a:rPr lang="en-US" i="1" dirty="0" smtClean="0"/>
              <a:t>par excellence</a:t>
            </a:r>
            <a:r>
              <a:rPr lang="en-US" dirty="0" smtClean="0"/>
              <a:t>, the kind of liberal most likely to confound revolution with idealism, change with progress, optimism with virtue</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Kirkpatrick</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“The </a:t>
            </a:r>
            <a:r>
              <a:rPr lang="en-US" dirty="0" smtClean="0"/>
              <a:t>pattern is familiar enough: an established autocracy with a record of friendship with the U.S. is attacked by insurgents, some of whose leaders have long ties to the Communist movement, and most of whose arms are of Soviet, Chinese, or Czechoslovak origin. The "Marxist" presence is ignored and/or minimized by American officials and by the elite media on the ground that U.S. sup- port for the dictator gives the rebels little choice but to seek aid "elsewhere." Violence spreads and American officials wonder aloud about the viability of a regime that "lacks the support of its own people." The absence of an opposition party is deplored and civil-rights violations are reviewed. Liberal columnists question the morality of continuing aid to a "rightist dictatorship" and provide assurances concerning the essential moderation of some insurgent leaders who "hope" for some sign that the U.S. will remember its own revolutionary origins</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Reagan Approach to the Region</a:t>
            </a:r>
            <a:endParaRPr lang="en-US" dirty="0"/>
          </a:p>
        </p:txBody>
      </p:sp>
      <p:sp>
        <p:nvSpPr>
          <p:cNvPr id="3" name="Content Placeholder 2"/>
          <p:cNvSpPr>
            <a:spLocks noGrp="1"/>
          </p:cNvSpPr>
          <p:nvPr>
            <p:ph idx="1"/>
          </p:nvPr>
        </p:nvSpPr>
        <p:spPr/>
        <p:txBody>
          <a:bodyPr/>
          <a:lstStyle/>
          <a:p>
            <a:pPr marL="514350" indent="-514350"/>
            <a:r>
              <a:rPr lang="en-US" dirty="0" smtClean="0"/>
              <a:t>Specifically, three features to the start of the Reagan administration vis-à-vis Latin America</a:t>
            </a:r>
            <a:r>
              <a:rPr lang="en-US" dirty="0" smtClean="0"/>
              <a:t>:</a:t>
            </a:r>
          </a:p>
          <a:p>
            <a:pPr marL="880110" lvl="1" indent="-514350">
              <a:buFont typeface="+mj-lt"/>
              <a:buAutoNum type="arabicPeriod"/>
            </a:pPr>
            <a:r>
              <a:rPr lang="en-US" dirty="0" smtClean="0"/>
              <a:t>Focus on expansion of Soviet-Cuban influence.</a:t>
            </a:r>
          </a:p>
          <a:p>
            <a:pPr marL="880110" lvl="1" indent="-514350">
              <a:buFont typeface="+mj-lt"/>
              <a:buAutoNum type="arabicPeriod"/>
            </a:pPr>
            <a:r>
              <a:rPr lang="en-US" dirty="0" smtClean="0"/>
              <a:t>Replace emphasis on human rights with counterinsurgency.</a:t>
            </a:r>
          </a:p>
          <a:p>
            <a:pPr marL="880110" lvl="1" indent="-514350">
              <a:buFont typeface="+mj-lt"/>
              <a:buAutoNum type="arabicPeriod"/>
            </a:pPr>
            <a:r>
              <a:rPr lang="en-US" dirty="0" smtClean="0"/>
              <a:t>Shift from multilateralism to unilateralism.</a:t>
            </a:r>
          </a:p>
          <a:p>
            <a:r>
              <a:rPr lang="en-US" dirty="0" smtClean="0"/>
              <a:t>Over time, two stages </a:t>
            </a:r>
          </a:p>
          <a:p>
            <a:pPr marL="880110" lvl="1" indent="-514350">
              <a:buFont typeface="+mj-lt"/>
              <a:buAutoNum type="arabicPeriod"/>
            </a:pPr>
            <a:r>
              <a:rPr lang="en-US" dirty="0" smtClean="0"/>
              <a:t>Strident anti-communism </a:t>
            </a:r>
          </a:p>
          <a:p>
            <a:pPr marL="880110" lvl="1" indent="-514350">
              <a:buFont typeface="+mj-lt"/>
              <a:buAutoNum type="arabicPeriod"/>
            </a:pPr>
            <a:r>
              <a:rPr lang="en-US" dirty="0" smtClean="0"/>
              <a:t>More pragmatic balance of military and economic policy.</a:t>
            </a:r>
          </a:p>
          <a:p>
            <a:pPr marL="880110" lvl="1" indent="-51435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Reagan</a:t>
            </a:r>
            <a:endParaRPr lang="en-US" dirty="0"/>
          </a:p>
        </p:txBody>
      </p:sp>
      <p:sp>
        <p:nvSpPr>
          <p:cNvPr id="3" name="Content Placeholder 2"/>
          <p:cNvSpPr>
            <a:spLocks noGrp="1"/>
          </p:cNvSpPr>
          <p:nvPr>
            <p:ph idx="1"/>
          </p:nvPr>
        </p:nvSpPr>
        <p:spPr/>
        <p:txBody>
          <a:bodyPr>
            <a:normAutofit/>
          </a:bodyPr>
          <a:lstStyle/>
          <a:p>
            <a:pPr lvl="0"/>
            <a:r>
              <a:rPr lang="en-US" dirty="0" smtClean="0"/>
              <a:t>Cases</a:t>
            </a:r>
          </a:p>
          <a:p>
            <a:pPr lvl="1"/>
            <a:r>
              <a:rPr lang="en-US" dirty="0" smtClean="0"/>
              <a:t>Grenada</a:t>
            </a:r>
          </a:p>
          <a:p>
            <a:pPr lvl="2"/>
            <a:r>
              <a:rPr lang="en-US" dirty="0" smtClean="0"/>
              <a:t>Operation Urgent Fury (October </a:t>
            </a:r>
            <a:r>
              <a:rPr lang="en-US" dirty="0" smtClean="0"/>
              <a:t>25, 1983 -</a:t>
            </a:r>
            <a:r>
              <a:rPr lang="en-US" dirty="0" smtClean="0"/>
              <a:t>December</a:t>
            </a:r>
            <a:r>
              <a:rPr lang="en-US" dirty="0" smtClean="0"/>
              <a:t>, </a:t>
            </a:r>
            <a:r>
              <a:rPr lang="en-US" dirty="0" smtClean="0"/>
              <a:t>1983)</a:t>
            </a:r>
            <a:endParaRPr lang="en-US" dirty="0" smtClean="0"/>
          </a:p>
          <a:p>
            <a:pPr lvl="2"/>
            <a:r>
              <a:rPr lang="en-US" dirty="0" smtClean="0"/>
              <a:t>Cuba</a:t>
            </a:r>
          </a:p>
          <a:p>
            <a:pPr lvl="2"/>
            <a:r>
              <a:rPr lang="en-US" dirty="0" smtClean="0"/>
              <a:t>Context:  Lebanon (October 23, 1983)</a:t>
            </a:r>
          </a:p>
          <a:p>
            <a:pPr lvl="1"/>
            <a:r>
              <a:rPr lang="en-US" dirty="0" smtClean="0"/>
              <a:t>Falklands/Malvinas:  Britain and </a:t>
            </a:r>
            <a:r>
              <a:rPr lang="en-US" dirty="0" smtClean="0"/>
              <a:t>Argentina</a:t>
            </a:r>
          </a:p>
          <a:p>
            <a:pPr lvl="2"/>
            <a:r>
              <a:rPr lang="en-US" dirty="0" smtClean="0"/>
              <a:t>The Monroe Doctrine</a:t>
            </a:r>
          </a:p>
          <a:p>
            <a:pPr lvl="2"/>
            <a:r>
              <a:rPr lang="en-US" dirty="0" smtClean="0"/>
              <a:t>The </a:t>
            </a:r>
            <a:r>
              <a:rPr lang="en-US" dirty="0" smtClean="0"/>
              <a:t>OAS</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TotalTime>
  <Words>208</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Reagan</vt:lpstr>
      <vt:lpstr>Reagan</vt:lpstr>
      <vt:lpstr>More Context</vt:lpstr>
      <vt:lpstr>Kirkpatrick (http://www.commentarymagazine.com/cm/main/viewArticle.html?id=6189)</vt:lpstr>
      <vt:lpstr>Kirkpatrick</vt:lpstr>
      <vt:lpstr>Kirkpatrick</vt:lpstr>
      <vt:lpstr>Kirkpatrick</vt:lpstr>
      <vt:lpstr>Reagan Approach to the Region</vt:lpstr>
      <vt:lpstr>Reagan</vt:lpstr>
      <vt:lpstr>Reagan</vt:lpstr>
      <vt:lpstr>Reagan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Reagan</dc:title>
  <dc:creator>Steven L. Taylor</dc:creator>
  <cp:lastModifiedBy>Steven L. Taylor</cp:lastModifiedBy>
  <cp:revision>11</cp:revision>
  <dcterms:created xsi:type="dcterms:W3CDTF">2007-09-13T21:58:08Z</dcterms:created>
  <dcterms:modified xsi:type="dcterms:W3CDTF">2007-09-17T14:50:49Z</dcterms:modified>
</cp:coreProperties>
</file>